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0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1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84" r:id="rId3"/>
    <p:sldMasterId id="2147483689" r:id="rId4"/>
    <p:sldMasterId id="2147483693" r:id="rId5"/>
    <p:sldMasterId id="2147483705" r:id="rId6"/>
    <p:sldMasterId id="2147483742" r:id="rId7"/>
    <p:sldMasterId id="2147483750" r:id="rId8"/>
    <p:sldMasterId id="2147483785" r:id="rId9"/>
    <p:sldMasterId id="2147483821" r:id="rId10"/>
    <p:sldMasterId id="2147483857" r:id="rId11"/>
    <p:sldMasterId id="2147483892" r:id="rId12"/>
  </p:sldMasterIdLst>
  <p:notesMasterIdLst>
    <p:notesMasterId r:id="rId111"/>
  </p:notesMasterIdLst>
  <p:sldIdLst>
    <p:sldId id="465" r:id="rId13"/>
    <p:sldId id="572" r:id="rId14"/>
    <p:sldId id="470" r:id="rId15"/>
    <p:sldId id="554" r:id="rId16"/>
    <p:sldId id="555" r:id="rId17"/>
    <p:sldId id="556" r:id="rId18"/>
    <p:sldId id="483" r:id="rId19"/>
    <p:sldId id="557" r:id="rId20"/>
    <p:sldId id="482" r:id="rId21"/>
    <p:sldId id="484" r:id="rId22"/>
    <p:sldId id="485" r:id="rId23"/>
    <p:sldId id="487" r:id="rId24"/>
    <p:sldId id="558" r:id="rId25"/>
    <p:sldId id="488" r:id="rId26"/>
    <p:sldId id="489" r:id="rId27"/>
    <p:sldId id="490" r:id="rId28"/>
    <p:sldId id="559" r:id="rId29"/>
    <p:sldId id="491" r:id="rId30"/>
    <p:sldId id="560" r:id="rId31"/>
    <p:sldId id="492" r:id="rId32"/>
    <p:sldId id="506" r:id="rId33"/>
    <p:sldId id="561" r:id="rId34"/>
    <p:sldId id="507" r:id="rId35"/>
    <p:sldId id="508" r:id="rId36"/>
    <p:sldId id="562" r:id="rId37"/>
    <p:sldId id="509" r:id="rId38"/>
    <p:sldId id="510" r:id="rId39"/>
    <p:sldId id="511" r:id="rId40"/>
    <p:sldId id="512" r:id="rId41"/>
    <p:sldId id="513" r:id="rId42"/>
    <p:sldId id="563" r:id="rId43"/>
    <p:sldId id="514" r:id="rId44"/>
    <p:sldId id="515" r:id="rId45"/>
    <p:sldId id="517" r:id="rId46"/>
    <p:sldId id="565" r:id="rId47"/>
    <p:sldId id="518" r:id="rId48"/>
    <p:sldId id="495" r:id="rId49"/>
    <p:sldId id="566" r:id="rId50"/>
    <p:sldId id="494" r:id="rId51"/>
    <p:sldId id="496" r:id="rId52"/>
    <p:sldId id="567" r:id="rId53"/>
    <p:sldId id="497" r:id="rId54"/>
    <p:sldId id="498" r:id="rId55"/>
    <p:sldId id="499" r:id="rId56"/>
    <p:sldId id="568" r:id="rId57"/>
    <p:sldId id="500" r:id="rId58"/>
    <p:sldId id="519" r:id="rId59"/>
    <p:sldId id="521" r:id="rId60"/>
    <p:sldId id="520" r:id="rId61"/>
    <p:sldId id="569" r:id="rId62"/>
    <p:sldId id="523" r:id="rId63"/>
    <p:sldId id="522" r:id="rId64"/>
    <p:sldId id="570" r:id="rId65"/>
    <p:sldId id="524" r:id="rId66"/>
    <p:sldId id="571" r:id="rId67"/>
    <p:sldId id="525" r:id="rId68"/>
    <p:sldId id="528" r:id="rId69"/>
    <p:sldId id="573" r:id="rId70"/>
    <p:sldId id="527" r:id="rId71"/>
    <p:sldId id="551" r:id="rId72"/>
    <p:sldId id="529" r:id="rId73"/>
    <p:sldId id="530" r:id="rId74"/>
    <p:sldId id="531" r:id="rId75"/>
    <p:sldId id="532" r:id="rId76"/>
    <p:sldId id="533" r:id="rId77"/>
    <p:sldId id="534" r:id="rId78"/>
    <p:sldId id="574" r:id="rId79"/>
    <p:sldId id="526" r:id="rId80"/>
    <p:sldId id="575" r:id="rId81"/>
    <p:sldId id="535" r:id="rId82"/>
    <p:sldId id="552" r:id="rId83"/>
    <p:sldId id="576" r:id="rId84"/>
    <p:sldId id="536" r:id="rId85"/>
    <p:sldId id="577" r:id="rId86"/>
    <p:sldId id="537" r:id="rId87"/>
    <p:sldId id="538" r:id="rId88"/>
    <p:sldId id="578" r:id="rId89"/>
    <p:sldId id="539" r:id="rId90"/>
    <p:sldId id="579" r:id="rId91"/>
    <p:sldId id="540" r:id="rId92"/>
    <p:sldId id="541" r:id="rId93"/>
    <p:sldId id="542" r:id="rId94"/>
    <p:sldId id="543" r:id="rId95"/>
    <p:sldId id="580" r:id="rId96"/>
    <p:sldId id="544" r:id="rId97"/>
    <p:sldId id="581" r:id="rId98"/>
    <p:sldId id="545" r:id="rId99"/>
    <p:sldId id="582" r:id="rId100"/>
    <p:sldId id="546" r:id="rId101"/>
    <p:sldId id="547" r:id="rId102"/>
    <p:sldId id="548" r:id="rId103"/>
    <p:sldId id="549" r:id="rId104"/>
    <p:sldId id="550" r:id="rId105"/>
    <p:sldId id="583" r:id="rId106"/>
    <p:sldId id="584" r:id="rId107"/>
    <p:sldId id="585" r:id="rId108"/>
    <p:sldId id="586" r:id="rId109"/>
    <p:sldId id="405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deeswaran" initials="A" lastIdx="1" clrIdx="0">
    <p:extLst>
      <p:ext uri="{19B8F6BF-5375-455C-9EA6-DF929625EA0E}">
        <p15:presenceInfo xmlns:p15="http://schemas.microsoft.com/office/powerpoint/2012/main" userId="Kodeeswa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536"/>
    <a:srgbClr val="F07F09"/>
    <a:srgbClr val="6B9F25"/>
    <a:srgbClr val="00B0F0"/>
    <a:srgbClr val="66FF33"/>
    <a:srgbClr val="558ED5"/>
    <a:srgbClr val="604878"/>
    <a:srgbClr val="FFFFFF"/>
    <a:srgbClr val="E6E6E6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4346" autoAdjust="0"/>
  </p:normalViewPr>
  <p:slideViewPr>
    <p:cSldViewPr snapToGrid="0" snapToObjects="1">
      <p:cViewPr varScale="1">
        <p:scale>
          <a:sx n="74" d="100"/>
          <a:sy n="74" d="100"/>
        </p:scale>
        <p:origin x="55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7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commentAuthors" Target="commentAuthors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presProps" Target="presProps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theme" Target="theme/theme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046C4-3AC4-48D8-934A-5812745EA6C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CEAF8-D0FE-42D8-9B59-2459F3FDA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7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7432D9-C447-114D-8AE4-4B69B11377B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1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68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71124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101178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188524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24"/>
          <p:cNvSpPr>
            <a:spLocks noChangeAspect="1"/>
          </p:cNvSpPr>
          <p:nvPr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Oval 29"/>
          <p:cNvSpPr>
            <a:spLocks noChangeAspect="1"/>
          </p:cNvSpPr>
          <p:nvPr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Oval 34"/>
          <p:cNvSpPr>
            <a:spLocks noChangeAspect="1"/>
          </p:cNvSpPr>
          <p:nvPr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9" name="Oval 36"/>
          <p:cNvSpPr>
            <a:spLocks noChangeAspect="1"/>
          </p:cNvSpPr>
          <p:nvPr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364295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188605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1567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lvl="0" algn="l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80392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2182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451263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49712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13838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438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1567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lvl="0" algn="l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139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31882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38964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493044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08546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571320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2905016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3144950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530062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174272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042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76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496049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406863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448367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93019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399070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542870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309487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5198212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26329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952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744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134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105"/>
          <p:cNvSpPr>
            <a:spLocks noChangeAspect="1"/>
          </p:cNvSpPr>
          <p:nvPr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Oval 129"/>
          <p:cNvSpPr>
            <a:spLocks noChangeAspect="1"/>
          </p:cNvSpPr>
          <p:nvPr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4" name="Oval 146"/>
          <p:cNvSpPr>
            <a:spLocks noChangeAspect="1"/>
          </p:cNvSpPr>
          <p:nvPr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8" name="Oval 156"/>
          <p:cNvSpPr>
            <a:spLocks noChangeAspect="1"/>
          </p:cNvSpPr>
          <p:nvPr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226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37044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939108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57403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90180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4250708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24"/>
          <p:cNvSpPr>
            <a:spLocks noChangeAspect="1"/>
          </p:cNvSpPr>
          <p:nvPr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Oval 29"/>
          <p:cNvSpPr>
            <a:spLocks noChangeAspect="1"/>
          </p:cNvSpPr>
          <p:nvPr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Oval 34"/>
          <p:cNvSpPr>
            <a:spLocks noChangeAspect="1"/>
          </p:cNvSpPr>
          <p:nvPr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9" name="Oval 36"/>
          <p:cNvSpPr>
            <a:spLocks noChangeAspect="1"/>
          </p:cNvSpPr>
          <p:nvPr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10867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62765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100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6" y="3231596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6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8102494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4435002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91946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5472831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06509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9318489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813541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9241143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127277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14787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0966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281568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lvl="0" algn="l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615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31892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177489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632832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97351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4628796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057121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7552554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455233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165556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53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6367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89745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6311356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9037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142637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20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919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607462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1920316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294076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790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1043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306227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381564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182464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1567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lvl="0" algn="l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82193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5360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476039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368060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76369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3730969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0928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080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423219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394678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5728111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217076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860678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331070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8354224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8394957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9766050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2287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0334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305579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883473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25536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545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073256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7310481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5773714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213426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9125867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50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50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3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3888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9888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9138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644552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26159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7162603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81875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080288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31252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950072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04013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9338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865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293779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203963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596575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828642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7147783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601402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7306463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97007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937562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7202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807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803945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112385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85291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13144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0218234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0968595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426490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088788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8678928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8315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5946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17753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1371758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186093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50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50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 dirty="0">
              <a:solidFill>
                <a:prstClr val="white">
                  <a:lumMod val="65000"/>
                </a:prst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6514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7830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52025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8036200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3628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0191289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65653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566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0307138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 dirty="0">
              <a:solidFill>
                <a:prstClr val="black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181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88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40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456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8603884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23338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1567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01536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9402749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021901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89790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8940069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70542521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182187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265505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55856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527869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54360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6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5416786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8824840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9790238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56529734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956578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3118442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65582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59893474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200554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813856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6" y="3231596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6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7792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821016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324803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3442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105"/>
          <p:cNvSpPr>
            <a:spLocks noChangeAspect="1"/>
          </p:cNvSpPr>
          <p:nvPr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Oval 129"/>
          <p:cNvSpPr>
            <a:spLocks noChangeAspect="1"/>
          </p:cNvSpPr>
          <p:nvPr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4" name="Oval 146"/>
          <p:cNvSpPr>
            <a:spLocks noChangeAspect="1"/>
          </p:cNvSpPr>
          <p:nvPr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8" name="Oval 156"/>
          <p:cNvSpPr>
            <a:spLocks noChangeAspect="1"/>
          </p:cNvSpPr>
          <p:nvPr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653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1894677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013831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7741956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4845036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8398538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24"/>
          <p:cNvSpPr>
            <a:spLocks noChangeAspect="1"/>
          </p:cNvSpPr>
          <p:nvPr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Oval 29"/>
          <p:cNvSpPr>
            <a:spLocks noChangeAspect="1"/>
          </p:cNvSpPr>
          <p:nvPr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Oval 34"/>
          <p:cNvSpPr>
            <a:spLocks noChangeAspect="1"/>
          </p:cNvSpPr>
          <p:nvPr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9" name="Oval 36"/>
          <p:cNvSpPr>
            <a:spLocks noChangeAspect="1"/>
          </p:cNvSpPr>
          <p:nvPr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54287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482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90660500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1567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lvl="0" algn="l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0468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785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4590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6906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1149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364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828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0702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05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6" y="3231596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6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4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0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278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643206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0276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62330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15179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49724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561138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26794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80845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1247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84261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950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0">
            <a:extLst>
              <a:ext uri="{FF2B5EF4-FFF2-40B4-BE49-F238E27FC236}">
                <a16:creationId xmlns="" xmlns:a16="http://schemas.microsoft.com/office/drawing/2014/main" id="{B5E8341A-AB12-4025-9ED6-6096BC3C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281568"/>
            <a:ext cx="5551276" cy="769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333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163406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72983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64225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56617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628432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882745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36026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822302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280305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064799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84827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68422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732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4214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40237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620860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35902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5249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804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456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Oval 105"/>
          <p:cNvSpPr>
            <a:spLocks noChangeAspect="1"/>
          </p:cNvSpPr>
          <p:nvPr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" name="Oval 129"/>
          <p:cNvSpPr>
            <a:spLocks noChangeAspect="1"/>
          </p:cNvSpPr>
          <p:nvPr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4" name="Oval 146"/>
          <p:cNvSpPr>
            <a:spLocks noChangeAspect="1"/>
          </p:cNvSpPr>
          <p:nvPr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8" name="Oval 156"/>
          <p:cNvSpPr>
            <a:spLocks noChangeAspect="1"/>
          </p:cNvSpPr>
          <p:nvPr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88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06126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27750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981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59.xml"/><Relationship Id="rId34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70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6.xml"/><Relationship Id="rId36" Type="http://schemas.openxmlformats.org/officeDocument/2006/relationships/theme" Target="../theme/theme10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31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65.xml"/><Relationship Id="rId30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34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5" Type="http://schemas.openxmlformats.org/officeDocument/2006/relationships/slideLayout" Target="../slideLayouts/slideLayout198.xml"/><Relationship Id="rId33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29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97.xml"/><Relationship Id="rId32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31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203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18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34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33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29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32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31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4.xml"/><Relationship Id="rId30" Type="http://schemas.openxmlformats.org/officeDocument/2006/relationships/slideLayout" Target="../slideLayouts/slideLayout237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21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8782520" y="6450660"/>
            <a:ext cx="33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E1F21B-DC04-4F80-A64E-C574E14780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1" y="117421"/>
            <a:ext cx="2272908" cy="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3" r:id="rId4"/>
    <p:sldLayoutId id="2147483680" r:id="rId5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542" y="156750"/>
            <a:ext cx="2220469" cy="774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EE7E92E-F808-481A-9BB4-1E4B270CEE6C}"/>
              </a:ext>
            </a:extLst>
          </p:cNvPr>
          <p:cNvSpPr/>
          <p:nvPr userDrawn="1"/>
        </p:nvSpPr>
        <p:spPr>
          <a:xfrm>
            <a:off x="8782520" y="6450660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7552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55" r:id="rId34"/>
    <p:sldLayoutId id="2147483856" r:id="rId3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8782521" y="6450660"/>
            <a:ext cx="335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  <p:sldLayoutId id="2147483891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9763" y="160554"/>
            <a:ext cx="1814099" cy="632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3DC9EC2-A8D8-46B8-B0B1-129A69C37370}"/>
              </a:ext>
            </a:extLst>
          </p:cNvPr>
          <p:cNvSpPr/>
          <p:nvPr userDrawn="1"/>
        </p:nvSpPr>
        <p:spPr>
          <a:xfrm>
            <a:off x="8782521" y="6450660"/>
            <a:ext cx="3359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F5EC8A57-5E1B-4C34-A2DD-78F62397725D}"/>
              </a:ext>
            </a:extLst>
          </p:cNvPr>
          <p:cNvCxnSpPr>
            <a:cxnSpLocks/>
          </p:cNvCxnSpPr>
          <p:nvPr userDrawn="1"/>
        </p:nvCxnSpPr>
        <p:spPr>
          <a:xfrm flipH="1">
            <a:off x="403103" y="983227"/>
            <a:ext cx="11390759" cy="0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9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8782520" y="6450661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E1F21B-DC04-4F80-A64E-C574E14780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2" y="117421"/>
            <a:ext cx="2272908" cy="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sldNum="0" hdr="0" ft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84" indent="-304784" algn="l" defTabSz="121914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/>
        </p:nvSpPr>
        <p:spPr>
          <a:xfrm>
            <a:off x="8782520" y="6450660"/>
            <a:ext cx="33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E1F21B-DC04-4F80-A64E-C574E14780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1" y="117421"/>
            <a:ext cx="2272908" cy="792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66E5B21-3223-4E16-800B-CEC97BB76B1F}"/>
              </a:ext>
            </a:extLst>
          </p:cNvPr>
          <p:cNvSpPr/>
          <p:nvPr userDrawn="1"/>
        </p:nvSpPr>
        <p:spPr>
          <a:xfrm>
            <a:off x="8782520" y="6450660"/>
            <a:ext cx="33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C54426-C4CB-4F45-A981-85E440585B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1" y="117421"/>
            <a:ext cx="2272908" cy="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5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/>
        </p:nvSpPr>
        <p:spPr>
          <a:xfrm>
            <a:off x="8782520" y="6450661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E1F21B-DC04-4F80-A64E-C574E14780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2" y="117421"/>
            <a:ext cx="2272908" cy="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0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sldNum="0" hdr="0" ft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84" indent="-304784" algn="l" defTabSz="121914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90351-D4E6-5444-B876-C4CD7B6EA648}" type="datetimeFigureOut"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8F73-3D6F-C044-8AB9-0EADBD86C4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1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123BF02-B4C6-4694-88DF-50AD00B2DB53}"/>
              </a:ext>
            </a:extLst>
          </p:cNvPr>
          <p:cNvSpPr/>
          <p:nvPr/>
        </p:nvSpPr>
        <p:spPr>
          <a:xfrm>
            <a:off x="8782520" y="6450660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DE3CBEF-50A0-48CB-9ACD-C9DC71D7E46C}"/>
              </a:ext>
            </a:extLst>
          </p:cNvPr>
          <p:cNvSpPr/>
          <p:nvPr userDrawn="1"/>
        </p:nvSpPr>
        <p:spPr>
          <a:xfrm>
            <a:off x="8782520" y="6450660"/>
            <a:ext cx="33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39BCCC-CD41-4DC5-A63D-E3B10BB57B3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7381" y="117421"/>
            <a:ext cx="2272908" cy="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FB7C38-90C2-48D4-B3D5-4B1568A720BA}"/>
              </a:ext>
            </a:extLst>
          </p:cNvPr>
          <p:cNvSpPr/>
          <p:nvPr/>
        </p:nvSpPr>
        <p:spPr>
          <a:xfrm>
            <a:off x="8782520" y="6450660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74208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9763" y="160554"/>
            <a:ext cx="1814099" cy="632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3DC9EC2-A8D8-46B8-B0B1-129A69C37370}"/>
              </a:ext>
            </a:extLst>
          </p:cNvPr>
          <p:cNvSpPr/>
          <p:nvPr/>
        </p:nvSpPr>
        <p:spPr>
          <a:xfrm>
            <a:off x="8782520" y="6450660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F5EC8A57-5E1B-4C34-A2DD-78F62397725D}"/>
              </a:ext>
            </a:extLst>
          </p:cNvPr>
          <p:cNvCxnSpPr>
            <a:cxnSpLocks/>
          </p:cNvCxnSpPr>
          <p:nvPr/>
        </p:nvCxnSpPr>
        <p:spPr>
          <a:xfrm flipH="1">
            <a:off x="403103" y="983227"/>
            <a:ext cx="11390759" cy="0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32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820" r:id="rId3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542" y="156750"/>
            <a:ext cx="2220469" cy="774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EE7E92E-F808-481A-9BB4-1E4B270CEE6C}"/>
              </a:ext>
            </a:extLst>
          </p:cNvPr>
          <p:cNvSpPr/>
          <p:nvPr/>
        </p:nvSpPr>
        <p:spPr>
          <a:xfrm>
            <a:off x="8782520" y="6450660"/>
            <a:ext cx="3363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68910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4.png"/><Relationship Id="rId11" Type="http://schemas.openxmlformats.org/officeDocument/2006/relationships/image" Target="../media/image22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2.png"/><Relationship Id="rId7" Type="http://schemas.openxmlformats.org/officeDocument/2006/relationships/image" Target="../media/image43.png"/><Relationship Id="rId12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46F147F-C497-4FDA-958F-9D181C3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956" y="682529"/>
            <a:ext cx="3134817" cy="10927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DD50315-5875-4FF6-B332-FE3C73719234}"/>
              </a:ext>
            </a:extLst>
          </p:cNvPr>
          <p:cNvSpPr/>
          <p:nvPr/>
        </p:nvSpPr>
        <p:spPr>
          <a:xfrm>
            <a:off x="8782520" y="6450660"/>
            <a:ext cx="33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46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FD44A25-EA57-4306-B1BD-FEAD6D795034}"/>
              </a:ext>
            </a:extLst>
          </p:cNvPr>
          <p:cNvSpPr/>
          <p:nvPr/>
        </p:nvSpPr>
        <p:spPr>
          <a:xfrm>
            <a:off x="9342783" y="88707"/>
            <a:ext cx="2703444" cy="1092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3BBE672-4EE4-4815-8810-F5B67B7A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5624" y="925816"/>
            <a:ext cx="6059197" cy="5006368"/>
          </a:xfrm>
          <a:prstGeom prst="rect">
            <a:avLst/>
          </a:prstGeom>
        </p:spPr>
      </p:pic>
      <p:pic>
        <p:nvPicPr>
          <p:cNvPr id="11" name="Picture 4" descr="Image result for AWS">
            <a:extLst>
              <a:ext uri="{FF2B5EF4-FFF2-40B4-BE49-F238E27FC236}">
                <a16:creationId xmlns="" xmlns:a16="http://schemas.microsoft.com/office/drawing/2014/main" id="{C9ADACB7-48FB-44DA-9F3E-34591C7E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079" y="3141700"/>
            <a:ext cx="1577788" cy="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="" xmlns:a16="http://schemas.microsoft.com/office/drawing/2014/main" id="{7062B0DD-1B1B-409F-96A7-13F66479A64E}"/>
              </a:ext>
            </a:extLst>
          </p:cNvPr>
          <p:cNvSpPr txBox="1">
            <a:spLocks/>
          </p:cNvSpPr>
          <p:nvPr/>
        </p:nvSpPr>
        <p:spPr>
          <a:xfrm>
            <a:off x="721115" y="3217096"/>
            <a:ext cx="3731615" cy="750769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spcBef>
                <a:spcPts val="1000"/>
              </a:spcBef>
              <a:buNone/>
              <a:defRPr/>
            </a:pPr>
            <a:r>
              <a:rPr lang="en-US" sz="40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AWS Foundation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B8E5A589-6D3F-4CB5-873D-29BD96470CDE}"/>
              </a:ext>
            </a:extLst>
          </p:cNvPr>
          <p:cNvSpPr txBox="1">
            <a:spLocks/>
          </p:cNvSpPr>
          <p:nvPr/>
        </p:nvSpPr>
        <p:spPr>
          <a:xfrm>
            <a:off x="721115" y="3821004"/>
            <a:ext cx="2295903" cy="293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rgbClr val="30243C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Introduction to IAM &amp; CloudWatch</a:t>
            </a:r>
          </a:p>
        </p:txBody>
      </p:sp>
    </p:spTree>
    <p:extLst>
      <p:ext uri="{BB962C8B-B14F-4D97-AF65-F5344CB8AC3E}">
        <p14:creationId xmlns:p14="http://schemas.microsoft.com/office/powerpoint/2010/main" val="26316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DF7CD01-85B6-4A28-A949-3155FEAB5D30}"/>
              </a:ext>
            </a:extLst>
          </p:cNvPr>
          <p:cNvGrpSpPr/>
          <p:nvPr/>
        </p:nvGrpSpPr>
        <p:grpSpPr>
          <a:xfrm>
            <a:off x="1508559" y="1798566"/>
            <a:ext cx="9174882" cy="3827847"/>
            <a:chOff x="1035918" y="2084079"/>
            <a:chExt cx="9174882" cy="3827847"/>
          </a:xfrm>
        </p:grpSpPr>
        <p:sp>
          <p:nvSpPr>
            <p:cNvPr id="36" name="Content Placeholder 2">
              <a:extLst>
                <a:ext uri="{FF2B5EF4-FFF2-40B4-BE49-F238E27FC236}">
                  <a16:creationId xmlns="" xmlns:a16="http://schemas.microsoft.com/office/drawing/2014/main" id="{7C05E70D-97B5-4E04-AAAE-4E299D6E570D}"/>
                </a:ext>
              </a:extLst>
            </p:cNvPr>
            <p:cNvSpPr txBox="1">
              <a:spLocks/>
            </p:cNvSpPr>
            <p:nvPr/>
          </p:nvSpPr>
          <p:spPr>
            <a:xfrm>
              <a:off x="1035918" y="2105051"/>
              <a:ext cx="1066799" cy="3214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Blip>
                  <a:blip r:embed="rId2"/>
                </a:buBlip>
              </a:pPr>
              <a:r>
                <a:rPr lang="en-US" sz="1800" dirty="0">
                  <a:latin typeface="Raleway"/>
                  <a:cs typeface="Chalkboard SE Regular"/>
                </a:rPr>
                <a:t>EC2</a:t>
              </a: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800" dirty="0">
                <a:latin typeface="Raleway"/>
                <a:cs typeface="Chalkboard SE Regular"/>
              </a:endParaRPr>
            </a:p>
            <a:p>
              <a:pPr marL="0" indent="0">
                <a:buNone/>
              </a:pPr>
              <a:endParaRPr lang="en-US" sz="18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r>
                <a:rPr lang="en-US" sz="1800" dirty="0">
                  <a:latin typeface="Raleway"/>
                  <a:cs typeface="Chalkboard SE Regular"/>
                </a:rPr>
                <a:t>EBS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7A7BF1F7-296F-411B-A968-824EE76926EE}"/>
                </a:ext>
              </a:extLst>
            </p:cNvPr>
            <p:cNvGrpSpPr/>
            <p:nvPr/>
          </p:nvGrpSpPr>
          <p:grpSpPr>
            <a:xfrm>
              <a:off x="1981200" y="2084079"/>
              <a:ext cx="8229600" cy="2235211"/>
              <a:chOff x="1989986" y="2064246"/>
              <a:chExt cx="8229600" cy="223521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69ABEDEC-0221-409B-870B-2CDDE8A35B16}"/>
                  </a:ext>
                </a:extLst>
              </p:cNvPr>
              <p:cNvSpPr/>
              <p:nvPr/>
            </p:nvSpPr>
            <p:spPr>
              <a:xfrm>
                <a:off x="1989986" y="2064246"/>
                <a:ext cx="8229600" cy="414810"/>
              </a:xfrm>
              <a:prstGeom prst="roundRect">
                <a:avLst/>
              </a:prstGeom>
              <a:solidFill>
                <a:sysClr val="window" lastClr="FFFFFF">
                  <a:lumMod val="75000"/>
                </a:sysClr>
              </a:solidFill>
              <a:ln w="127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Instance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 &gt; arn:aws:ec2:region:account-id:instance/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instance-id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1F131891-C578-4FE3-8D7B-38F3AD257E24}"/>
                  </a:ext>
                </a:extLst>
              </p:cNvPr>
              <p:cNvSpPr/>
              <p:nvPr/>
            </p:nvSpPr>
            <p:spPr>
              <a:xfrm>
                <a:off x="1989986" y="2671046"/>
                <a:ext cx="8229600" cy="414811"/>
              </a:xfrm>
              <a:prstGeom prst="roundRect">
                <a:avLst/>
              </a:prstGeom>
              <a:solidFill>
                <a:sysClr val="window" lastClr="FFFFFF">
                  <a:lumMod val="75000"/>
                </a:sysClr>
              </a:solidFill>
              <a:ln w="1270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AMI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 &gt; arn:aws:ec2:region::image/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image-id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60BF0E0F-5E74-465F-956A-E13292CD2CF2}"/>
                  </a:ext>
                </a:extLst>
              </p:cNvPr>
              <p:cNvSpPr/>
              <p:nvPr/>
            </p:nvSpPr>
            <p:spPr>
              <a:xfrm>
                <a:off x="1989986" y="3277846"/>
                <a:ext cx="8229600" cy="414811"/>
              </a:xfrm>
              <a:prstGeom prst="roundRect">
                <a:avLst/>
              </a:prstGeom>
              <a:solidFill>
                <a:sysClr val="window" lastClr="FFFFFF">
                  <a:lumMod val="75000"/>
                </a:sysClr>
              </a:solidFill>
              <a:ln w="1270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Key-pair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 &gt; arn:aws:ec2:region:account-id:key-pair/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key-pair-name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B4CBFCB2-1535-449D-96F4-A15EE81C6639}"/>
                  </a:ext>
                </a:extLst>
              </p:cNvPr>
              <p:cNvSpPr/>
              <p:nvPr/>
            </p:nvSpPr>
            <p:spPr>
              <a:xfrm>
                <a:off x="1989986" y="3884646"/>
                <a:ext cx="8229600" cy="414811"/>
              </a:xfrm>
              <a:prstGeom prst="roundRect">
                <a:avLst/>
              </a:prstGeom>
              <a:solidFill>
                <a:sysClr val="window" lastClr="FFFFFF">
                  <a:lumMod val="75000"/>
                </a:sysClr>
              </a:solidFill>
              <a:ln w="1270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N/W Interface 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&gt; arn:aws:ec2:region:account-id:network-interface/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eni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-id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B3F074ED-289E-4A68-9271-07449D5BBD89}"/>
                </a:ext>
              </a:extLst>
            </p:cNvPr>
            <p:cNvGrpSpPr/>
            <p:nvPr/>
          </p:nvGrpSpPr>
          <p:grpSpPr>
            <a:xfrm>
              <a:off x="1981200" y="4832026"/>
              <a:ext cx="8229600" cy="1079900"/>
              <a:chOff x="1989986" y="4832026"/>
              <a:chExt cx="8229600" cy="10799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CAEE6D5A-187B-47D4-9EEB-F110173888B2}"/>
                  </a:ext>
                </a:extLst>
              </p:cNvPr>
              <p:cNvSpPr/>
              <p:nvPr/>
            </p:nvSpPr>
            <p:spPr>
              <a:xfrm>
                <a:off x="1989986" y="4832026"/>
                <a:ext cx="8229600" cy="414811"/>
              </a:xfrm>
              <a:prstGeom prst="roundRect">
                <a:avLst/>
              </a:prstGeom>
              <a:solidFill>
                <a:srgbClr val="4F81BD"/>
              </a:solidFill>
              <a:ln w="1270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Volume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 &gt; arn:aws:ec2:region:account-id:volume/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volume-id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C81AAA14-06B9-4FA8-A543-19D2B321D94A}"/>
                  </a:ext>
                </a:extLst>
              </p:cNvPr>
              <p:cNvSpPr/>
              <p:nvPr/>
            </p:nvSpPr>
            <p:spPr>
              <a:xfrm>
                <a:off x="1989986" y="5497115"/>
                <a:ext cx="8229600" cy="414811"/>
              </a:xfrm>
              <a:prstGeom prst="roundRect">
                <a:avLst/>
              </a:prstGeom>
              <a:solidFill>
                <a:srgbClr val="4F81BD"/>
              </a:solidFill>
              <a:ln w="12700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Snapshot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 &gt; arn:aws:ec2:region:account-id:snapshot/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FFFF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snapshot-id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674EA0A-AEC0-4FFC-B352-963CEA6E3BA0}"/>
              </a:ext>
            </a:extLst>
          </p:cNvPr>
          <p:cNvSpPr txBox="1"/>
          <p:nvPr/>
        </p:nvSpPr>
        <p:spPr>
          <a:xfrm>
            <a:off x="296043" y="368255"/>
            <a:ext cx="4595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Amazon Resource Name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8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1D2B578-75F0-42D0-A2E0-6E91EDFB1ADA}"/>
              </a:ext>
            </a:extLst>
          </p:cNvPr>
          <p:cNvGrpSpPr/>
          <p:nvPr/>
        </p:nvGrpSpPr>
        <p:grpSpPr>
          <a:xfrm>
            <a:off x="1974574" y="1754148"/>
            <a:ext cx="8242852" cy="3998342"/>
            <a:chOff x="1967948" y="1987826"/>
            <a:chExt cx="8242852" cy="399834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E07ACD2A-B561-4FB0-A655-90DEE769E3D6}"/>
                </a:ext>
              </a:extLst>
            </p:cNvPr>
            <p:cNvSpPr/>
            <p:nvPr/>
          </p:nvSpPr>
          <p:spPr>
            <a:xfrm>
              <a:off x="1981200" y="1987826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VPC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arn:aws:ec2:region:account-id:vpc/</a:t>
              </a:r>
              <a:r>
                <a:rPr lang="en-US" sz="1600" dirty="0" err="1">
                  <a:solidFill>
                    <a:srgbClr val="FF0000"/>
                  </a:solidFill>
                  <a:latin typeface="Raleway"/>
                  <a:cs typeface="Chalkboard SE Regular"/>
                </a:rPr>
                <a:t>vpc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-id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0FD91621-789A-48F8-AE1F-54B3729B246D}"/>
                </a:ext>
              </a:extLst>
            </p:cNvPr>
            <p:cNvSpPr/>
            <p:nvPr/>
          </p:nvSpPr>
          <p:spPr>
            <a:xfrm>
              <a:off x="1981200" y="2564080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Route Table </a:t>
              </a:r>
              <a:r>
                <a:rPr lang="en-US" sz="1600" dirty="0">
                  <a:latin typeface="Raleway"/>
                  <a:cs typeface="Chalkboard SE Regular"/>
                </a:rPr>
                <a:t>&gt; arn:aws:ec2:region:account-id:route-table/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route-table-id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F161176A-F635-45E6-B196-6B2FAB199DAA}"/>
                </a:ext>
              </a:extLst>
            </p:cNvPr>
            <p:cNvSpPr/>
            <p:nvPr/>
          </p:nvSpPr>
          <p:spPr>
            <a:xfrm>
              <a:off x="1981200" y="3753319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NACL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arn:aws:ec2:region:account-id:network-acl/</a:t>
              </a:r>
              <a:r>
                <a:rPr lang="en-US" sz="1600" dirty="0" err="1">
                  <a:solidFill>
                    <a:srgbClr val="FF0000"/>
                  </a:solidFill>
                  <a:latin typeface="Raleway"/>
                  <a:cs typeface="Chalkboard SE Regular"/>
                </a:rPr>
                <a:t>nacl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-id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2FAEFF9A-0EA0-49A6-BCC4-88F43B1AF0A4}"/>
                </a:ext>
              </a:extLst>
            </p:cNvPr>
            <p:cNvSpPr/>
            <p:nvPr/>
          </p:nvSpPr>
          <p:spPr>
            <a:xfrm>
              <a:off x="1967948" y="3173579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SG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arn:aws:ec2:region:account-id:security-group/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security-group-id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EF56B8B-82AA-4A2D-905B-3FD6BD1AA2D0}"/>
                </a:ext>
              </a:extLst>
            </p:cNvPr>
            <p:cNvSpPr/>
            <p:nvPr/>
          </p:nvSpPr>
          <p:spPr>
            <a:xfrm>
              <a:off x="1967948" y="4359332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IGW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arn:aws:ec2:region:account-id:internet-gateway/</a:t>
              </a:r>
              <a:r>
                <a:rPr lang="en-US" sz="1600" dirty="0" err="1">
                  <a:solidFill>
                    <a:srgbClr val="FF0000"/>
                  </a:solidFill>
                  <a:latin typeface="Raleway"/>
                  <a:cs typeface="Chalkboard SE Regular"/>
                </a:rPr>
                <a:t>igw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-id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7DE3D4C8-F5AA-4789-A5E4-F1EAD39B0BA0}"/>
                </a:ext>
              </a:extLst>
            </p:cNvPr>
            <p:cNvSpPr/>
            <p:nvPr/>
          </p:nvSpPr>
          <p:spPr>
            <a:xfrm>
              <a:off x="1967948" y="4965345"/>
              <a:ext cx="8229600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Subnet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arn:aws:ec2:region:account-id:subnet/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subnet-id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8329C385-39EB-4F9B-881F-06FA46E0D397}"/>
                </a:ext>
              </a:extLst>
            </p:cNvPr>
            <p:cNvSpPr/>
            <p:nvPr/>
          </p:nvSpPr>
          <p:spPr>
            <a:xfrm>
              <a:off x="1967948" y="5571358"/>
              <a:ext cx="8229601" cy="414810"/>
            </a:xfrm>
            <a:prstGeom prst="roundRect">
              <a:avLst/>
            </a:prstGeom>
            <a:solidFill>
              <a:srgbClr val="DDDDDD"/>
            </a:solidFill>
            <a:ln w="12700">
              <a:noFill/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600" b="1" i="1" dirty="0">
                  <a:latin typeface="Raleway"/>
                  <a:cs typeface="Chalkboard SE Regular"/>
                </a:rPr>
                <a:t>Peering</a:t>
              </a:r>
              <a:r>
                <a:rPr lang="en-US" sz="1600" dirty="0">
                  <a:latin typeface="Raleway"/>
                  <a:cs typeface="Chalkboard SE Regular"/>
                </a:rPr>
                <a:t> &gt; arn:aws:ec2:region:account-id:vpc-peering-connection/</a:t>
              </a:r>
              <a:r>
                <a:rPr lang="en-US" sz="1600" dirty="0">
                  <a:solidFill>
                    <a:srgbClr val="FF0000"/>
                  </a:solidFill>
                  <a:latin typeface="Raleway"/>
                  <a:cs typeface="Chalkboard SE Regular"/>
                </a:rPr>
                <a:t>peering-id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F01C9CB-3A1A-4B28-82E9-2795506B10DA}"/>
              </a:ext>
            </a:extLst>
          </p:cNvPr>
          <p:cNvSpPr txBox="1"/>
          <p:nvPr/>
        </p:nvSpPr>
        <p:spPr>
          <a:xfrm>
            <a:off x="296043" y="368255"/>
            <a:ext cx="4595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Amazon Resource Name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4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9350B7F-9F25-4A1F-B1AA-B022CA894B78}"/>
              </a:ext>
            </a:extLst>
          </p:cNvPr>
          <p:cNvSpPr/>
          <p:nvPr/>
        </p:nvSpPr>
        <p:spPr>
          <a:xfrm>
            <a:off x="3899236" y="2919052"/>
            <a:ext cx="1431235" cy="437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board SE Regular"/>
                <a:cs typeface="Chalkboard SE Regular"/>
              </a:rPr>
              <a:t>group1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A786D92F-1F28-411A-9129-7DA1E244C32D}"/>
              </a:ext>
            </a:extLst>
          </p:cNvPr>
          <p:cNvGrpSpPr/>
          <p:nvPr/>
        </p:nvGrpSpPr>
        <p:grpSpPr>
          <a:xfrm>
            <a:off x="1155387" y="2919052"/>
            <a:ext cx="1431235" cy="1156253"/>
            <a:chOff x="894522" y="3289852"/>
            <a:chExt cx="1431235" cy="11562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A87CE8AB-2E84-458E-89FF-1DBD984725D8}"/>
                </a:ext>
              </a:extLst>
            </p:cNvPr>
            <p:cNvSpPr/>
            <p:nvPr/>
          </p:nvSpPr>
          <p:spPr>
            <a:xfrm>
              <a:off x="894522" y="3289852"/>
              <a:ext cx="1431235" cy="43732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user1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464A0DA2-DDF4-468A-A7CF-5BA353783F3E}"/>
                </a:ext>
              </a:extLst>
            </p:cNvPr>
            <p:cNvSpPr/>
            <p:nvPr/>
          </p:nvSpPr>
          <p:spPr>
            <a:xfrm>
              <a:off x="894522" y="4008783"/>
              <a:ext cx="1431235" cy="43732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user2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37D6D7F8-EE29-4DF0-B063-2EC2D67EBA86}"/>
              </a:ext>
            </a:extLst>
          </p:cNvPr>
          <p:cNvGrpSpPr/>
          <p:nvPr/>
        </p:nvGrpSpPr>
        <p:grpSpPr>
          <a:xfrm>
            <a:off x="3899228" y="3655995"/>
            <a:ext cx="1431239" cy="1871869"/>
            <a:chOff x="3856377" y="3291509"/>
            <a:chExt cx="1431239" cy="1871869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B6E5F649-7420-421B-AD5C-DBC6BE13BF3C}"/>
                </a:ext>
              </a:extLst>
            </p:cNvPr>
            <p:cNvSpPr/>
            <p:nvPr/>
          </p:nvSpPr>
          <p:spPr>
            <a:xfrm>
              <a:off x="3856381" y="3291509"/>
              <a:ext cx="1431235" cy="43732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guser1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="" xmlns:a16="http://schemas.microsoft.com/office/drawing/2014/main" id="{D91BA9B1-F37E-4402-94C9-433639A9EE88}"/>
                </a:ext>
              </a:extLst>
            </p:cNvPr>
            <p:cNvSpPr/>
            <p:nvPr/>
          </p:nvSpPr>
          <p:spPr>
            <a:xfrm>
              <a:off x="3856380" y="4008783"/>
              <a:ext cx="1431235" cy="43732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guser2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="" xmlns:a16="http://schemas.microsoft.com/office/drawing/2014/main" id="{9C4A54A3-57D5-49B4-8417-8A8AA202904D}"/>
                </a:ext>
              </a:extLst>
            </p:cNvPr>
            <p:cNvSpPr/>
            <p:nvPr/>
          </p:nvSpPr>
          <p:spPr>
            <a:xfrm>
              <a:off x="3856377" y="4726056"/>
              <a:ext cx="1431235" cy="43732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guser3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7E3CA7E-5E63-4172-A46F-8398543621D5}"/>
              </a:ext>
            </a:extLst>
          </p:cNvPr>
          <p:cNvGrpSpPr/>
          <p:nvPr/>
        </p:nvGrpSpPr>
        <p:grpSpPr>
          <a:xfrm>
            <a:off x="6615525" y="3655995"/>
            <a:ext cx="1431235" cy="1156253"/>
            <a:chOff x="894522" y="3289852"/>
            <a:chExt cx="1431235" cy="1156253"/>
          </a:xfrm>
        </p:grpSpPr>
        <p:sp>
          <p:nvSpPr>
            <p:cNvPr id="57" name="Rectangle: Rounded Corners 7">
              <a:extLst>
                <a:ext uri="{FF2B5EF4-FFF2-40B4-BE49-F238E27FC236}">
                  <a16:creationId xmlns="" xmlns:a16="http://schemas.microsoft.com/office/drawing/2014/main" id="{9890EACB-5326-4FEF-A2C3-A1EA3A09F253}"/>
                </a:ext>
              </a:extLst>
            </p:cNvPr>
            <p:cNvSpPr/>
            <p:nvPr/>
          </p:nvSpPr>
          <p:spPr>
            <a:xfrm>
              <a:off x="894522" y="3289852"/>
              <a:ext cx="1431235" cy="43732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Edward</a:t>
              </a:r>
            </a:p>
          </p:txBody>
        </p:sp>
        <p:sp>
          <p:nvSpPr>
            <p:cNvPr id="58" name="Rectangle: Rounded Corners 8">
              <a:extLst>
                <a:ext uri="{FF2B5EF4-FFF2-40B4-BE49-F238E27FC236}">
                  <a16:creationId xmlns="" xmlns:a16="http://schemas.microsoft.com/office/drawing/2014/main" id="{2EF19F04-98DB-46EF-9056-4650D7D6963E}"/>
                </a:ext>
              </a:extLst>
            </p:cNvPr>
            <p:cNvSpPr/>
            <p:nvPr/>
          </p:nvSpPr>
          <p:spPr>
            <a:xfrm>
              <a:off x="894522" y="4008783"/>
              <a:ext cx="1431235" cy="43732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Anil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5B224893-ED51-46F5-BACE-8D5478D6069F}"/>
              </a:ext>
            </a:extLst>
          </p:cNvPr>
          <p:cNvSpPr/>
          <p:nvPr/>
        </p:nvSpPr>
        <p:spPr>
          <a:xfrm>
            <a:off x="6615525" y="2919051"/>
            <a:ext cx="1431235" cy="437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board SE Regular"/>
                <a:cs typeface="Chalkboard SE Regular"/>
              </a:rPr>
              <a:t>group2</a:t>
            </a:r>
          </a:p>
        </p:txBody>
      </p:sp>
      <p:sp>
        <p:nvSpPr>
          <p:cNvPr id="40" name="Rounded Rectangle 20">
            <a:extLst>
              <a:ext uri="{FF2B5EF4-FFF2-40B4-BE49-F238E27FC236}">
                <a16:creationId xmlns="" xmlns:a16="http://schemas.microsoft.com/office/drawing/2014/main" id="{B270BDA0-A364-4808-91E2-48F3EEFBB331}"/>
              </a:ext>
            </a:extLst>
          </p:cNvPr>
          <p:cNvSpPr/>
          <p:nvPr/>
        </p:nvSpPr>
        <p:spPr>
          <a:xfrm>
            <a:off x="759184" y="2690375"/>
            <a:ext cx="7573004" cy="310854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D1E7BFD8-18E8-4984-B617-14DAEF9CACCA}"/>
              </a:ext>
            </a:extLst>
          </p:cNvPr>
          <p:cNvCxnSpPr>
            <a:cxnSpLocks/>
            <a:stCxn id="65" idx="2"/>
            <a:endCxn id="40" idx="0"/>
          </p:cNvCxnSpPr>
          <p:nvPr/>
        </p:nvCxnSpPr>
        <p:spPr>
          <a:xfrm>
            <a:off x="4545686" y="2358780"/>
            <a:ext cx="0" cy="331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04214876-E9C7-4E9E-8CDF-2A1821213B5F}"/>
              </a:ext>
            </a:extLst>
          </p:cNvPr>
          <p:cNvGrpSpPr/>
          <p:nvPr/>
        </p:nvGrpSpPr>
        <p:grpSpPr>
          <a:xfrm>
            <a:off x="8890357" y="2690375"/>
            <a:ext cx="2542459" cy="3108549"/>
            <a:chOff x="8774601" y="2959309"/>
            <a:chExt cx="2542459" cy="3108549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9871F1D7-A652-4370-89B0-47E2AD64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574" y="3394342"/>
              <a:ext cx="544781" cy="6537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A88268D8-8D74-4F53-9AAC-7AF01F50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988" y="4247376"/>
              <a:ext cx="521367" cy="62564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9AAB6447-C29A-49DE-8401-460131E7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574" y="5072313"/>
              <a:ext cx="543466" cy="60199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40195E52-457E-41E2-8C79-19A04F5FC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7078" y="3387149"/>
              <a:ext cx="543230" cy="6609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5C21E426-5BB5-457D-9275-C7C10E4D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7078" y="4247376"/>
              <a:ext cx="543639" cy="56495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D0B24664-F1F3-436E-9755-EAB741B33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7078" y="5013377"/>
              <a:ext cx="550775" cy="660930"/>
            </a:xfrm>
            <a:prstGeom prst="rect">
              <a:avLst/>
            </a:prstGeom>
          </p:spPr>
        </p:pic>
        <p:sp>
          <p:nvSpPr>
            <p:cNvPr id="56" name="Rounded Rectangle 27">
              <a:extLst>
                <a:ext uri="{FF2B5EF4-FFF2-40B4-BE49-F238E27FC236}">
                  <a16:creationId xmlns="" xmlns:a16="http://schemas.microsoft.com/office/drawing/2014/main" id="{2E328CD1-3678-4142-886F-4FEE84F0B7EF}"/>
                </a:ext>
              </a:extLst>
            </p:cNvPr>
            <p:cNvSpPr/>
            <p:nvPr/>
          </p:nvSpPr>
          <p:spPr>
            <a:xfrm>
              <a:off x="8774601" y="2959309"/>
              <a:ext cx="2542459" cy="31085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Elbow Connector 17">
            <a:extLst>
              <a:ext uri="{FF2B5EF4-FFF2-40B4-BE49-F238E27FC236}">
                <a16:creationId xmlns="" xmlns:a16="http://schemas.microsoft.com/office/drawing/2014/main" id="{AC2F4BEC-BB38-4897-9B7E-5D0D993C0EF7}"/>
              </a:ext>
            </a:extLst>
          </p:cNvPr>
          <p:cNvCxnSpPr>
            <a:cxnSpLocks/>
            <a:stCxn id="65" idx="3"/>
            <a:endCxn id="56" idx="0"/>
          </p:cNvCxnSpPr>
          <p:nvPr/>
        </p:nvCxnSpPr>
        <p:spPr>
          <a:xfrm>
            <a:off x="5261301" y="2007794"/>
            <a:ext cx="4900286" cy="68258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F8BCDFE7-C743-43EF-80D9-A0E848AE89EB}"/>
              </a:ext>
            </a:extLst>
          </p:cNvPr>
          <p:cNvCxnSpPr>
            <a:stCxn id="39" idx="3"/>
            <a:endCxn id="50" idx="1"/>
          </p:cNvCxnSpPr>
          <p:nvPr/>
        </p:nvCxnSpPr>
        <p:spPr>
          <a:xfrm>
            <a:off x="8046760" y="3137712"/>
            <a:ext cx="1316570" cy="314565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B9AC2E99-B823-48B0-A3D3-AC4399B8EB86}"/>
              </a:ext>
            </a:extLst>
          </p:cNvPr>
          <p:cNvCxnSpPr>
            <a:stCxn id="39" idx="3"/>
            <a:endCxn id="53" idx="1"/>
          </p:cNvCxnSpPr>
          <p:nvPr/>
        </p:nvCxnSpPr>
        <p:spPr>
          <a:xfrm>
            <a:off x="8046760" y="3137712"/>
            <a:ext cx="2346074" cy="31096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69C40D9-4C51-43FB-A60C-92C6966FB4DF}"/>
              </a:ext>
            </a:extLst>
          </p:cNvPr>
          <p:cNvCxnSpPr>
            <a:stCxn id="39" idx="3"/>
            <a:endCxn id="54" idx="1"/>
          </p:cNvCxnSpPr>
          <p:nvPr/>
        </p:nvCxnSpPr>
        <p:spPr>
          <a:xfrm>
            <a:off x="8046760" y="3137712"/>
            <a:ext cx="2346074" cy="112321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D7492B31-15A8-40CB-BA2F-6D8E2B13A8BC}"/>
              </a:ext>
            </a:extLst>
          </p:cNvPr>
          <p:cNvCxnSpPr>
            <a:stCxn id="34" idx="3"/>
            <a:endCxn id="52" idx="1"/>
          </p:cNvCxnSpPr>
          <p:nvPr/>
        </p:nvCxnSpPr>
        <p:spPr>
          <a:xfrm>
            <a:off x="5330471" y="3137713"/>
            <a:ext cx="4032859" cy="1966663"/>
          </a:xfrm>
          <a:prstGeom prst="straightConnector1">
            <a:avLst/>
          </a:prstGeom>
          <a:ln w="28575">
            <a:solidFill>
              <a:srgbClr val="FF66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D876FFD5-6B1B-4535-90A1-FEF80D213AA8}"/>
              </a:ext>
            </a:extLst>
          </p:cNvPr>
          <p:cNvCxnSpPr>
            <a:stCxn id="62" idx="3"/>
            <a:endCxn id="51" idx="1"/>
          </p:cNvCxnSpPr>
          <p:nvPr/>
        </p:nvCxnSpPr>
        <p:spPr>
          <a:xfrm>
            <a:off x="2586622" y="3137713"/>
            <a:ext cx="6800122" cy="1153549"/>
          </a:xfrm>
          <a:prstGeom prst="straightConnector1">
            <a:avLst/>
          </a:prstGeom>
          <a:ln w="28575">
            <a:solidFill>
              <a:srgbClr val="008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AAF1D834-DA6A-4B77-9823-FCE195D0BC3A}"/>
              </a:ext>
            </a:extLst>
          </p:cNvPr>
          <p:cNvCxnSpPr>
            <a:stCxn id="62" idx="3"/>
            <a:endCxn id="55" idx="1"/>
          </p:cNvCxnSpPr>
          <p:nvPr/>
        </p:nvCxnSpPr>
        <p:spPr>
          <a:xfrm>
            <a:off x="2586622" y="3137713"/>
            <a:ext cx="7806212" cy="1937195"/>
          </a:xfrm>
          <a:prstGeom prst="straightConnector1">
            <a:avLst/>
          </a:prstGeom>
          <a:ln w="28575">
            <a:solidFill>
              <a:srgbClr val="008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63DA689E-31F8-44E6-A34A-205249F666E5}"/>
              </a:ext>
            </a:extLst>
          </p:cNvPr>
          <p:cNvSpPr/>
          <p:nvPr/>
        </p:nvSpPr>
        <p:spPr>
          <a:xfrm>
            <a:off x="3830071" y="1656808"/>
            <a:ext cx="1431230" cy="701972"/>
          </a:xfrm>
          <a:prstGeom prst="rect">
            <a:avLst/>
          </a:prstGeom>
          <a:solidFill>
            <a:srgbClr val="F7964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Account (ROOT)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7832E7A7-5F91-4D94-BDD2-CAA79736A84D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Hierarchy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8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789222" y="3041374"/>
            <a:ext cx="4551404" cy="771296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IAM Features </a:t>
            </a:r>
          </a:p>
        </p:txBody>
      </p:sp>
    </p:spTree>
    <p:extLst>
      <p:ext uri="{BB962C8B-B14F-4D97-AF65-F5344CB8AC3E}">
        <p14:creationId xmlns:p14="http://schemas.microsoft.com/office/powerpoint/2010/main" val="81880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5FC1D9D5-3037-4689-8587-A724E7F95D2E}"/>
              </a:ext>
            </a:extLst>
          </p:cNvPr>
          <p:cNvSpPr txBox="1">
            <a:spLocks/>
          </p:cNvSpPr>
          <p:nvPr/>
        </p:nvSpPr>
        <p:spPr>
          <a:xfrm>
            <a:off x="715617" y="1751898"/>
            <a:ext cx="10760765" cy="217825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Represents an entity that is created in AWS, can be a person or service.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No permissions by default. Nothing is allowed.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Access requirement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SzPct val="70000"/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Programmatic Access: User needs to make API calls from programs or uses CLI to access AWS resources.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SzPct val="70000"/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Management Console Access: User needs to access AWS resources from management console.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0628DF2-7E0A-4EC9-84C3-864EFEF7DA00}"/>
              </a:ext>
            </a:extLst>
          </p:cNvPr>
          <p:cNvGrpSpPr/>
          <p:nvPr/>
        </p:nvGrpSpPr>
        <p:grpSpPr>
          <a:xfrm>
            <a:off x="2951350" y="4036603"/>
            <a:ext cx="6289300" cy="2279964"/>
            <a:chOff x="3492580" y="3848832"/>
            <a:chExt cx="6289300" cy="2279964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1A456790-D002-4E0F-B75A-7F4190C4D2DA}"/>
                </a:ext>
              </a:extLst>
            </p:cNvPr>
            <p:cNvGrpSpPr/>
            <p:nvPr/>
          </p:nvGrpSpPr>
          <p:grpSpPr>
            <a:xfrm>
              <a:off x="5323002" y="4204786"/>
              <a:ext cx="2670360" cy="1652099"/>
              <a:chOff x="3799002" y="4175700"/>
              <a:chExt cx="2670360" cy="1652099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="" xmlns:a16="http://schemas.microsoft.com/office/drawing/2014/main" id="{EB445E05-8F81-4184-8DFD-ACED315AE474}"/>
                  </a:ext>
                </a:extLst>
              </p:cNvPr>
              <p:cNvCxnSpPr>
                <a:endCxn id="38" idx="1"/>
              </p:cNvCxnSpPr>
              <p:nvPr/>
            </p:nvCxnSpPr>
            <p:spPr>
              <a:xfrm flipV="1">
                <a:off x="3799002" y="4175700"/>
                <a:ext cx="2646946" cy="8389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="" xmlns:a16="http://schemas.microsoft.com/office/drawing/2014/main" id="{353F531F-F41B-4753-83E1-3F8F8C575B2A}"/>
                  </a:ext>
                </a:extLst>
              </p:cNvPr>
              <p:cNvCxnSpPr>
                <a:endCxn id="36" idx="1"/>
              </p:cNvCxnSpPr>
              <p:nvPr/>
            </p:nvCxnSpPr>
            <p:spPr>
              <a:xfrm>
                <a:off x="3810709" y="5014685"/>
                <a:ext cx="265865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="" xmlns:a16="http://schemas.microsoft.com/office/drawing/2014/main" id="{A90BB0C8-0CEE-4AB8-9DB3-D78C0F0D0DC8}"/>
                  </a:ext>
                </a:extLst>
              </p:cNvPr>
              <p:cNvCxnSpPr>
                <a:endCxn id="34" idx="1"/>
              </p:cNvCxnSpPr>
              <p:nvPr/>
            </p:nvCxnSpPr>
            <p:spPr>
              <a:xfrm>
                <a:off x="3810709" y="5014685"/>
                <a:ext cx="2635239" cy="813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98E13B3D-89FF-4C5F-BA15-D47981A024AB}"/>
                </a:ext>
              </a:extLst>
            </p:cNvPr>
            <p:cNvGrpSpPr/>
            <p:nvPr/>
          </p:nvGrpSpPr>
          <p:grpSpPr>
            <a:xfrm>
              <a:off x="7969948" y="3848832"/>
              <a:ext cx="1410732" cy="653737"/>
              <a:chOff x="6445948" y="3819746"/>
              <a:chExt cx="1410732" cy="65373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="" xmlns:a16="http://schemas.microsoft.com/office/drawing/2014/main" id="{35FAE3E5-55F1-4F7F-8E29-FD63EA7A2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5948" y="3819746"/>
                <a:ext cx="544781" cy="653737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430FE71A-2221-418F-B90E-1252A665F2EA}"/>
                  </a:ext>
                </a:extLst>
              </p:cNvPr>
              <p:cNvSpPr txBox="1"/>
              <p:nvPr/>
            </p:nvSpPr>
            <p:spPr>
              <a:xfrm>
                <a:off x="6989414" y="3977337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halkboard SE Regular"/>
                    <a:cs typeface="Chalkboard SE Regular"/>
                  </a:rPr>
                  <a:t>EC2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53C03A1E-F8C6-4C9C-9B1C-4E121E46FB4C}"/>
                </a:ext>
              </a:extLst>
            </p:cNvPr>
            <p:cNvGrpSpPr/>
            <p:nvPr/>
          </p:nvGrpSpPr>
          <p:grpSpPr>
            <a:xfrm>
              <a:off x="7993362" y="4701865"/>
              <a:ext cx="1387318" cy="625640"/>
              <a:chOff x="6469362" y="4672780"/>
              <a:chExt cx="1387318" cy="62564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031BCCD9-D052-47BB-8D87-8981FE0E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9362" y="4672780"/>
                <a:ext cx="521367" cy="62564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D0CC2795-FBEB-4529-9C02-A4081F040DF7}"/>
                  </a:ext>
                </a:extLst>
              </p:cNvPr>
              <p:cNvSpPr txBox="1"/>
              <p:nvPr/>
            </p:nvSpPr>
            <p:spPr>
              <a:xfrm>
                <a:off x="6989414" y="4827521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halkboard SE Regular"/>
                    <a:cs typeface="Chalkboard SE Regular"/>
                  </a:rPr>
                  <a:t>S3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2E784312-5558-448B-9FC9-E85589DA0815}"/>
                </a:ext>
              </a:extLst>
            </p:cNvPr>
            <p:cNvGrpSpPr/>
            <p:nvPr/>
          </p:nvGrpSpPr>
          <p:grpSpPr>
            <a:xfrm>
              <a:off x="7969949" y="5526802"/>
              <a:ext cx="1811931" cy="601994"/>
              <a:chOff x="6445948" y="5497717"/>
              <a:chExt cx="1811931" cy="60199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552DF8EC-B5F0-4927-B3BB-4E2EE4002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5948" y="5497717"/>
                <a:ext cx="543466" cy="60199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76BF8CC5-CD64-4C75-8375-577FD37CF518}"/>
                  </a:ext>
                </a:extLst>
              </p:cNvPr>
              <p:cNvSpPr txBox="1"/>
              <p:nvPr/>
            </p:nvSpPr>
            <p:spPr>
              <a:xfrm>
                <a:off x="6990728" y="5629437"/>
                <a:ext cx="12671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halkboard SE Regular"/>
                    <a:cs typeface="Chalkboard SE Regular"/>
                  </a:rPr>
                  <a:t>DynamoDB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E10125EA-D695-49C4-8563-F246BA918186}"/>
                </a:ext>
              </a:extLst>
            </p:cNvPr>
            <p:cNvGrpSpPr/>
            <p:nvPr/>
          </p:nvGrpSpPr>
          <p:grpSpPr>
            <a:xfrm>
              <a:off x="3492580" y="4204786"/>
              <a:ext cx="1830422" cy="1439726"/>
              <a:chOff x="1980287" y="4232635"/>
              <a:chExt cx="1830422" cy="14397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F7AB042E-9628-4DD8-9EA9-6C23D0F55F91}"/>
                  </a:ext>
                </a:extLst>
              </p:cNvPr>
              <p:cNvSpPr/>
              <p:nvPr/>
            </p:nvSpPr>
            <p:spPr>
              <a:xfrm>
                <a:off x="1980287" y="4232635"/>
                <a:ext cx="1825862" cy="1439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 SE Regular"/>
                  <a:cs typeface="Chalkboard SE Regular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="" xmlns:a16="http://schemas.microsoft.com/office/drawing/2014/main" id="{C7746DD2-B617-4FD5-A815-E16214CE2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1443" y="4468451"/>
                <a:ext cx="1029266" cy="1029266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3D06A15E-161E-4FA6-929B-C0A7E4D3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4872" y="4701864"/>
              <a:ext cx="848412" cy="625641"/>
            </a:xfrm>
            <a:prstGeom prst="rect">
              <a:avLst/>
            </a:prstGeom>
          </p:spPr>
        </p:pic>
      </p:grpSp>
      <p:sp>
        <p:nvSpPr>
          <p:cNvPr id="43" name="Rounded Rectangle 24">
            <a:extLst>
              <a:ext uri="{FF2B5EF4-FFF2-40B4-BE49-F238E27FC236}">
                <a16:creationId xmlns="" xmlns:a16="http://schemas.microsoft.com/office/drawing/2014/main" id="{94C27CD0-49CD-4568-BD96-09867A75A53E}"/>
              </a:ext>
            </a:extLst>
          </p:cNvPr>
          <p:cNvSpPr/>
          <p:nvPr/>
        </p:nvSpPr>
        <p:spPr>
          <a:xfrm>
            <a:off x="4490053" y="1245397"/>
            <a:ext cx="3211894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Users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A1480E8-F5B9-4196-90E8-0A948C8F194D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Features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2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23ED15FF-D5F9-4D15-8453-F62A9C2D58C4}"/>
              </a:ext>
            </a:extLst>
          </p:cNvPr>
          <p:cNvSpPr txBox="1">
            <a:spLocks/>
          </p:cNvSpPr>
          <p:nvPr/>
        </p:nvSpPr>
        <p:spPr>
          <a:xfrm>
            <a:off x="583258" y="2943024"/>
            <a:ext cx="4227843" cy="13942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Access Keys</a:t>
            </a: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Max 2 ACTIVE access keys at a time.</a:t>
            </a: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When disabled access keys cannot be used to make CLI or API calls.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F422D6B-C672-4C1C-BE4E-0EB7CF1AB1C9}"/>
              </a:ext>
            </a:extLst>
          </p:cNvPr>
          <p:cNvGrpSpPr/>
          <p:nvPr/>
        </p:nvGrpSpPr>
        <p:grpSpPr>
          <a:xfrm>
            <a:off x="5028247" y="2088170"/>
            <a:ext cx="6956220" cy="3907502"/>
            <a:chOff x="2382452" y="1875934"/>
            <a:chExt cx="7237528" cy="3907502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002DF25-3C9B-485B-AE4A-F5373FC9B32B}"/>
                </a:ext>
              </a:extLst>
            </p:cNvPr>
            <p:cNvGrpSpPr/>
            <p:nvPr/>
          </p:nvGrpSpPr>
          <p:grpSpPr>
            <a:xfrm>
              <a:off x="2382452" y="2081580"/>
              <a:ext cx="1008056" cy="1008056"/>
              <a:chOff x="858452" y="2081580"/>
              <a:chExt cx="1008056" cy="100805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C089547C-A9C0-4EE9-8C45-E6E3FC26F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452" y="2081580"/>
                <a:ext cx="1008056" cy="100805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0B824E9-D94E-4385-9789-1F096F2D9C9C}"/>
                  </a:ext>
                </a:extLst>
              </p:cNvPr>
              <p:cNvSpPr txBox="1"/>
              <p:nvPr/>
            </p:nvSpPr>
            <p:spPr>
              <a:xfrm>
                <a:off x="999548" y="2595035"/>
                <a:ext cx="7258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halkboard SE Regular"/>
                    <a:cs typeface="Chalkboard SE Regular"/>
                  </a:rPr>
                  <a:t>CLI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6CF58E29-6B5C-4046-BB3C-0ED5A8EA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2453" y="3508601"/>
              <a:ext cx="1009069" cy="100906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7F029405-DA2A-48CF-AC4C-7FD00C411FFD}"/>
                </a:ext>
              </a:extLst>
            </p:cNvPr>
            <p:cNvGrpSpPr/>
            <p:nvPr/>
          </p:nvGrpSpPr>
          <p:grpSpPr>
            <a:xfrm>
              <a:off x="7619365" y="1875934"/>
              <a:ext cx="2000615" cy="2837468"/>
              <a:chOff x="6095364" y="1875934"/>
              <a:chExt cx="2000615" cy="283746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A6E6C8B6-0D1A-4563-8861-A951C89B819A}"/>
                  </a:ext>
                </a:extLst>
              </p:cNvPr>
              <p:cNvSpPr/>
              <p:nvPr/>
            </p:nvSpPr>
            <p:spPr>
              <a:xfrm>
                <a:off x="6095364" y="1875934"/>
                <a:ext cx="1930849" cy="28374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halkboard SE Regular"/>
                  <a:cs typeface="Chalkboard SE Regular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68146197-3930-47DE-A032-D06095A0EC30}"/>
                  </a:ext>
                </a:extLst>
              </p:cNvPr>
              <p:cNvGrpSpPr/>
              <p:nvPr/>
            </p:nvGrpSpPr>
            <p:grpSpPr>
              <a:xfrm>
                <a:off x="6284048" y="2081580"/>
                <a:ext cx="1410732" cy="653737"/>
                <a:chOff x="6445948" y="3819746"/>
                <a:chExt cx="1410732" cy="653737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="" xmlns:a16="http://schemas.microsoft.com/office/drawing/2014/main" id="{3057D077-75C1-48C5-B8D0-2859390788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5948" y="3819746"/>
                  <a:ext cx="544781" cy="65373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="" xmlns:a16="http://schemas.microsoft.com/office/drawing/2014/main" id="{6506C7BF-66C8-419D-9862-DA1D3CAACD0D}"/>
                    </a:ext>
                  </a:extLst>
                </p:cNvPr>
                <p:cNvSpPr txBox="1"/>
                <p:nvPr/>
              </p:nvSpPr>
              <p:spPr>
                <a:xfrm>
                  <a:off x="6989414" y="3977337"/>
                  <a:ext cx="867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halkboard SE Regular"/>
                      <a:cs typeface="Chalkboard SE Regular"/>
                    </a:rPr>
                    <a:t>EC2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113E910B-D564-443C-ADFE-26BEF44D2233}"/>
                  </a:ext>
                </a:extLst>
              </p:cNvPr>
              <p:cNvGrpSpPr/>
              <p:nvPr/>
            </p:nvGrpSpPr>
            <p:grpSpPr>
              <a:xfrm>
                <a:off x="6307462" y="2934614"/>
                <a:ext cx="1387318" cy="625640"/>
                <a:chOff x="6469362" y="4672780"/>
                <a:chExt cx="1387318" cy="62564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="" xmlns:a16="http://schemas.microsoft.com/office/drawing/2014/main" id="{A1E58A6E-13DF-40C5-A317-9B5C97C5A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69362" y="4672780"/>
                  <a:ext cx="521367" cy="62564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15310B70-DBB3-4C73-8B1D-88695F3AEDB3}"/>
                    </a:ext>
                  </a:extLst>
                </p:cNvPr>
                <p:cNvSpPr txBox="1"/>
                <p:nvPr/>
              </p:nvSpPr>
              <p:spPr>
                <a:xfrm>
                  <a:off x="6989414" y="4827521"/>
                  <a:ext cx="867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halkboard SE Regular"/>
                      <a:cs typeface="Chalkboard SE Regular"/>
                    </a:rPr>
                    <a:t>S3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="" xmlns:a16="http://schemas.microsoft.com/office/drawing/2014/main" id="{9E623DEE-D2F3-44EE-A635-DFA38DA9C6F4}"/>
                  </a:ext>
                </a:extLst>
              </p:cNvPr>
              <p:cNvGrpSpPr/>
              <p:nvPr/>
            </p:nvGrpSpPr>
            <p:grpSpPr>
              <a:xfrm>
                <a:off x="6284048" y="3759551"/>
                <a:ext cx="1811931" cy="601994"/>
                <a:chOff x="6445948" y="5497717"/>
                <a:chExt cx="1811931" cy="60199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="" xmlns:a16="http://schemas.microsoft.com/office/drawing/2014/main" id="{D2B8ECC2-133F-4FB5-B2B9-DFF3374C05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5948" y="5497717"/>
                  <a:ext cx="543466" cy="601994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E0D0E903-321C-4069-BE7B-6889257DDEF9}"/>
                    </a:ext>
                  </a:extLst>
                </p:cNvPr>
                <p:cNvSpPr txBox="1"/>
                <p:nvPr/>
              </p:nvSpPr>
              <p:spPr>
                <a:xfrm>
                  <a:off x="6990728" y="5629437"/>
                  <a:ext cx="126715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halkboard SE Regular"/>
                      <a:cs typeface="Chalkboard SE Regular"/>
                    </a:rPr>
                    <a:t>DynamoDB</a:t>
                  </a:r>
                </a:p>
              </p:txBody>
            </p:sp>
          </p:grpSp>
        </p:grp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9E929B61-FD11-45C4-9F25-F217999978E8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>
              <a:off x="3390508" y="2585608"/>
              <a:ext cx="4228856" cy="7090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0B1350D8-ECB9-4A02-A72E-EB7402084008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3391522" y="3294669"/>
              <a:ext cx="4227843" cy="7184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30935C9C-B7BA-4298-880E-151B6B663EE5}"/>
                </a:ext>
              </a:extLst>
            </p:cNvPr>
            <p:cNvGrpSpPr/>
            <p:nvPr/>
          </p:nvGrpSpPr>
          <p:grpSpPr>
            <a:xfrm>
              <a:off x="5454977" y="2439090"/>
              <a:ext cx="838986" cy="1639085"/>
              <a:chOff x="3930977" y="2439089"/>
              <a:chExt cx="838986" cy="163908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46A0B5A5-1028-4336-A946-FEBA9F107DD2}"/>
                  </a:ext>
                </a:extLst>
              </p:cNvPr>
              <p:cNvSpPr/>
              <p:nvPr/>
            </p:nvSpPr>
            <p:spPr>
              <a:xfrm>
                <a:off x="3930977" y="2439089"/>
                <a:ext cx="838986" cy="16390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 SE Regular"/>
                  <a:cs typeface="Chalkboard SE Regular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="" xmlns:a16="http://schemas.microsoft.com/office/drawing/2014/main" id="{B6194E66-83C1-4366-A368-EC7D9D6C7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4781" y="2651551"/>
                <a:ext cx="640805" cy="1214159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BBD52BB8-4FA5-41F8-8C4B-0997194E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097" y="5199911"/>
              <a:ext cx="544780" cy="32191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135635B2-5C85-45B5-AD49-DA8251DA7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964" y="5204495"/>
              <a:ext cx="544781" cy="312744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90DFBCF0-0041-456B-A806-CC612B77B7BD}"/>
                </a:ext>
              </a:extLst>
            </p:cNvPr>
            <p:cNvSpPr/>
            <p:nvPr/>
          </p:nvSpPr>
          <p:spPr>
            <a:xfrm>
              <a:off x="5290008" y="4174932"/>
              <a:ext cx="1168924" cy="43949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Raleway"/>
                  <a:cs typeface="Chalkboard SE Regular"/>
                </a:rPr>
                <a:t>Access Key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="" xmlns:a16="http://schemas.microsoft.com/office/drawing/2014/main" id="{2E3F185B-637E-435C-A7A8-C9D87BA113DA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5874470" y="3865711"/>
              <a:ext cx="0" cy="30922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FA1D7BF6-4792-43B7-8FE6-2CA5549A83E9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5874470" y="4614426"/>
              <a:ext cx="0" cy="2875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A655128B-9D16-4B2C-839C-710322C3F303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34" y="4911365"/>
              <a:ext cx="6058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="" xmlns:a16="http://schemas.microsoft.com/office/drawing/2014/main" id="{D75272A7-5AE1-4250-80F0-2736AE8793A0}"/>
                </a:ext>
              </a:extLst>
            </p:cNvPr>
            <p:cNvCxnSpPr/>
            <p:nvPr/>
          </p:nvCxnSpPr>
          <p:spPr>
            <a:xfrm>
              <a:off x="5285369" y="4911366"/>
              <a:ext cx="0" cy="30922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="" xmlns:a16="http://schemas.microsoft.com/office/drawing/2014/main" id="{0EDDBFDD-E38B-4B29-94CC-2DDCF4331F7F}"/>
                </a:ext>
              </a:extLst>
            </p:cNvPr>
            <p:cNvCxnSpPr/>
            <p:nvPr/>
          </p:nvCxnSpPr>
          <p:spPr>
            <a:xfrm>
              <a:off x="6462656" y="4911366"/>
              <a:ext cx="0" cy="30922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4444A41-D61E-40A0-AF29-462D8DDDE2FE}"/>
                </a:ext>
              </a:extLst>
            </p:cNvPr>
            <p:cNvSpPr txBox="1"/>
            <p:nvPr/>
          </p:nvSpPr>
          <p:spPr>
            <a:xfrm>
              <a:off x="4517010" y="5509130"/>
              <a:ext cx="1357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Raleway"/>
                  <a:cs typeface="Chalkboard SE Regular"/>
                </a:rPr>
                <a:t>Access Key ID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446F90C-8456-4ABA-9215-B56DDF96F414}"/>
                </a:ext>
              </a:extLst>
            </p:cNvPr>
            <p:cNvSpPr txBox="1"/>
            <p:nvPr/>
          </p:nvSpPr>
          <p:spPr>
            <a:xfrm>
              <a:off x="5907464" y="5521826"/>
              <a:ext cx="1357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Raleway"/>
                  <a:cs typeface="Chalkboard SE Regular"/>
                </a:rPr>
                <a:t>Secret Access Key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345FEBE4-572F-4811-B1B3-3D74C284E603}"/>
                </a:ext>
              </a:extLst>
            </p:cNvPr>
            <p:cNvCxnSpPr>
              <a:cxnSpLocks/>
            </p:cNvCxnSpPr>
            <p:nvPr/>
          </p:nvCxnSpPr>
          <p:spPr>
            <a:xfrm>
              <a:off x="5874471" y="4912936"/>
              <a:ext cx="6058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24">
            <a:extLst>
              <a:ext uri="{FF2B5EF4-FFF2-40B4-BE49-F238E27FC236}">
                <a16:creationId xmlns="" xmlns:a16="http://schemas.microsoft.com/office/drawing/2014/main" id="{A662E421-06C8-4F28-9E0A-16748E892324}"/>
              </a:ext>
            </a:extLst>
          </p:cNvPr>
          <p:cNvSpPr/>
          <p:nvPr/>
        </p:nvSpPr>
        <p:spPr>
          <a:xfrm>
            <a:off x="4490053" y="1245397"/>
            <a:ext cx="3211894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5E7D27E-3D62-4AC5-8CB1-53615E8C4D25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Features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84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ontent Placeholder 2">
            <a:extLst>
              <a:ext uri="{FF2B5EF4-FFF2-40B4-BE49-F238E27FC236}">
                <a16:creationId xmlns="" xmlns:a16="http://schemas.microsoft.com/office/drawing/2014/main" id="{D13F01EA-A127-4BA0-AD67-F9975760AEB4}"/>
              </a:ext>
            </a:extLst>
          </p:cNvPr>
          <p:cNvSpPr txBox="1">
            <a:spLocks/>
          </p:cNvSpPr>
          <p:nvPr/>
        </p:nvSpPr>
        <p:spPr>
          <a:xfrm>
            <a:off x="4015402" y="1743987"/>
            <a:ext cx="4161183" cy="3486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aleway"/>
                <a:cs typeface="Chalkboard SE Regular"/>
              </a:rPr>
              <a:t>Groups are collection of IAM users.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BD9C609-8EEC-4362-AD02-D488C928A02C}"/>
              </a:ext>
            </a:extLst>
          </p:cNvPr>
          <p:cNvGrpSpPr/>
          <p:nvPr/>
        </p:nvGrpSpPr>
        <p:grpSpPr>
          <a:xfrm>
            <a:off x="2067764" y="2294755"/>
            <a:ext cx="8056457" cy="4258897"/>
            <a:chOff x="2222087" y="2315817"/>
            <a:chExt cx="8056457" cy="4367788"/>
          </a:xfrm>
        </p:grpSpPr>
        <p:grpSp>
          <p:nvGrpSpPr>
            <p:cNvPr id="88" name="Group 87">
              <a:extLst>
                <a:ext uri="{FF2B5EF4-FFF2-40B4-BE49-F238E27FC236}">
                  <a16:creationId xmlns="" xmlns:a16="http://schemas.microsoft.com/office/drawing/2014/main" id="{89CFB805-7C2F-4849-B4B8-7666849F3409}"/>
                </a:ext>
              </a:extLst>
            </p:cNvPr>
            <p:cNvGrpSpPr/>
            <p:nvPr/>
          </p:nvGrpSpPr>
          <p:grpSpPr>
            <a:xfrm>
              <a:off x="6517597" y="3209188"/>
              <a:ext cx="588037" cy="3474417"/>
              <a:chOff x="4993596" y="3209187"/>
              <a:chExt cx="588037" cy="3474417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="" xmlns:a16="http://schemas.microsoft.com/office/drawing/2014/main" id="{BD539BD7-02A4-425B-8556-A80DAB924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993596" y="3209187"/>
                <a:ext cx="588032" cy="588032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="" xmlns:a16="http://schemas.microsoft.com/office/drawing/2014/main" id="{58BD5AD6-10CF-49D3-B3BA-8BB5EBF9C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993596" y="3941553"/>
                <a:ext cx="588032" cy="588032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="" xmlns:a16="http://schemas.microsoft.com/office/drawing/2014/main" id="{021F7F26-FA8E-4479-8E7E-55FBA06C5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993601" y="4673919"/>
                <a:ext cx="588032" cy="588032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="" xmlns:a16="http://schemas.microsoft.com/office/drawing/2014/main" id="{AE68C18B-4888-4AF9-B8DA-0412B6C18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993596" y="5388121"/>
                <a:ext cx="588032" cy="588032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="" xmlns:a16="http://schemas.microsoft.com/office/drawing/2014/main" id="{B0877DC5-5636-424F-8791-F4E2196DB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993601" y="6095572"/>
                <a:ext cx="588032" cy="588032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7D72E12F-D40A-405F-AFE6-761CD6E5A61F}"/>
                </a:ext>
              </a:extLst>
            </p:cNvPr>
            <p:cNvGrpSpPr/>
            <p:nvPr/>
          </p:nvGrpSpPr>
          <p:grpSpPr>
            <a:xfrm>
              <a:off x="2222087" y="2315817"/>
              <a:ext cx="8056457" cy="4287594"/>
              <a:chOff x="2222087" y="2315817"/>
              <a:chExt cx="8056457" cy="4287594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="" xmlns:a16="http://schemas.microsoft.com/office/drawing/2014/main" id="{470CEE9F-ECB7-4332-8035-9425FDC513BA}"/>
                  </a:ext>
                </a:extLst>
              </p:cNvPr>
              <p:cNvGrpSpPr/>
              <p:nvPr/>
            </p:nvGrpSpPr>
            <p:grpSpPr>
              <a:xfrm>
                <a:off x="5380377" y="3291510"/>
                <a:ext cx="1431240" cy="3311901"/>
                <a:chOff x="3856377" y="3291509"/>
                <a:chExt cx="1431240" cy="3311901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="" xmlns:a16="http://schemas.microsoft.com/office/drawing/2014/main" id="{C1701FF1-9082-45F0-BC05-64F866E6C793}"/>
                    </a:ext>
                  </a:extLst>
                </p:cNvPr>
                <p:cNvSpPr/>
                <p:nvPr/>
              </p:nvSpPr>
              <p:spPr>
                <a:xfrm>
                  <a:off x="3856381" y="3291509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dev1</a:t>
                  </a: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="" xmlns:a16="http://schemas.microsoft.com/office/drawing/2014/main" id="{B1A5699A-6C24-46CC-AE7D-F507CC386D2F}"/>
                    </a:ext>
                  </a:extLst>
                </p:cNvPr>
                <p:cNvSpPr/>
                <p:nvPr/>
              </p:nvSpPr>
              <p:spPr>
                <a:xfrm>
                  <a:off x="3856380" y="4008783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dev2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="" xmlns:a16="http://schemas.microsoft.com/office/drawing/2014/main" id="{EBB19E73-D474-4699-ACD9-E43869DE05A4}"/>
                    </a:ext>
                  </a:extLst>
                </p:cNvPr>
                <p:cNvSpPr/>
                <p:nvPr/>
              </p:nvSpPr>
              <p:spPr>
                <a:xfrm>
                  <a:off x="3856377" y="4726056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dev3</a:t>
                  </a:r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="" xmlns:a16="http://schemas.microsoft.com/office/drawing/2014/main" id="{AB993F66-6C5E-4538-8CB4-669590911D7D}"/>
                    </a:ext>
                  </a:extLst>
                </p:cNvPr>
                <p:cNvSpPr/>
                <p:nvPr/>
              </p:nvSpPr>
              <p:spPr>
                <a:xfrm>
                  <a:off x="3856379" y="5443329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dev4</a:t>
                  </a: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="" xmlns:a16="http://schemas.microsoft.com/office/drawing/2014/main" id="{C4BFA742-01DD-48D0-A4B6-4B242AD588BC}"/>
                    </a:ext>
                  </a:extLst>
                </p:cNvPr>
                <p:cNvSpPr/>
                <p:nvPr/>
              </p:nvSpPr>
              <p:spPr>
                <a:xfrm>
                  <a:off x="3856382" y="6166088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dev5</a:t>
                  </a: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="" xmlns:a16="http://schemas.microsoft.com/office/drawing/2014/main" id="{3465A53D-C332-4EFC-8FAD-1C598CA7A760}"/>
                  </a:ext>
                </a:extLst>
              </p:cNvPr>
              <p:cNvGrpSpPr/>
              <p:nvPr/>
            </p:nvGrpSpPr>
            <p:grpSpPr>
              <a:xfrm>
                <a:off x="2222087" y="2315817"/>
                <a:ext cx="8056457" cy="2998624"/>
                <a:chOff x="2222087" y="2315817"/>
                <a:chExt cx="8056457" cy="299862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id="{030003AF-B1A5-4977-AC58-C98DA2FDC527}"/>
                    </a:ext>
                  </a:extLst>
                </p:cNvPr>
                <p:cNvSpPr/>
                <p:nvPr/>
              </p:nvSpPr>
              <p:spPr>
                <a:xfrm>
                  <a:off x="2418523" y="2315818"/>
                  <a:ext cx="1431235" cy="566531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Admin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id="{2148BE8E-391D-4287-AB44-02759C3B5CCD}"/>
                    </a:ext>
                  </a:extLst>
                </p:cNvPr>
                <p:cNvSpPr/>
                <p:nvPr/>
              </p:nvSpPr>
              <p:spPr>
                <a:xfrm>
                  <a:off x="5380383" y="2315817"/>
                  <a:ext cx="1431235" cy="566531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Developer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id="{339776D7-F071-432C-932C-FB155C2176B4}"/>
                    </a:ext>
                  </a:extLst>
                </p:cNvPr>
                <p:cNvSpPr/>
                <p:nvPr/>
              </p:nvSpPr>
              <p:spPr>
                <a:xfrm>
                  <a:off x="8342243" y="2315818"/>
                  <a:ext cx="1431235" cy="566531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Operations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="" xmlns:a16="http://schemas.microsoft.com/office/drawing/2014/main" id="{ADC4EE42-FB7B-41E6-AD73-01B7D641DDC2}"/>
                    </a:ext>
                  </a:extLst>
                </p:cNvPr>
                <p:cNvGrpSpPr/>
                <p:nvPr/>
              </p:nvGrpSpPr>
              <p:grpSpPr>
                <a:xfrm>
                  <a:off x="2418523" y="3289853"/>
                  <a:ext cx="1431235" cy="1156253"/>
                  <a:chOff x="894522" y="3289852"/>
                  <a:chExt cx="1431235" cy="1156253"/>
                </a:xfrm>
              </p:grpSpPr>
              <p:sp>
                <p:nvSpPr>
                  <p:cNvPr id="73" name="Rectangle: Rounded Corners 72">
                    <a:extLst>
                      <a:ext uri="{FF2B5EF4-FFF2-40B4-BE49-F238E27FC236}">
                        <a16:creationId xmlns="" xmlns:a16="http://schemas.microsoft.com/office/drawing/2014/main" id="{28674813-FAEB-40E6-A1B5-0B40D0F0A7B8}"/>
                      </a:ext>
                    </a:extLst>
                  </p:cNvPr>
                  <p:cNvSpPr/>
                  <p:nvPr/>
                </p:nvSpPr>
                <p:spPr>
                  <a:xfrm>
                    <a:off x="894522" y="3289852"/>
                    <a:ext cx="1431235" cy="437322"/>
                  </a:xfrm>
                  <a:prstGeom prst="roundRect">
                    <a:avLst/>
                  </a:prstGeom>
                  <a:solidFill>
                    <a:srgbClr val="1F497D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aleway"/>
                        <a:ea typeface="+mn-ea"/>
                        <a:cs typeface="Chalkboard SE Regular"/>
                      </a:rPr>
                      <a:t>admin1</a:t>
                    </a: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="" xmlns:a16="http://schemas.microsoft.com/office/drawing/2014/main" id="{13EFE739-72DE-4E02-B396-6CE25F1F92AF}"/>
                      </a:ext>
                    </a:extLst>
                  </p:cNvPr>
                  <p:cNvSpPr/>
                  <p:nvPr/>
                </p:nvSpPr>
                <p:spPr>
                  <a:xfrm>
                    <a:off x="894522" y="4008783"/>
                    <a:ext cx="1431235" cy="437322"/>
                  </a:xfrm>
                  <a:prstGeom prst="roundRect">
                    <a:avLst/>
                  </a:prstGeom>
                  <a:solidFill>
                    <a:srgbClr val="1F497D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aleway"/>
                        <a:ea typeface="+mn-ea"/>
                        <a:cs typeface="Chalkboard SE Regular"/>
                      </a:rPr>
                      <a:t>admin2</a:t>
                    </a:r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="" xmlns:a16="http://schemas.microsoft.com/office/drawing/2014/main" id="{8B1EE160-2594-4E25-B0BA-B028C6EE1F15}"/>
                    </a:ext>
                  </a:extLst>
                </p:cNvPr>
                <p:cNvGrpSpPr/>
                <p:nvPr/>
              </p:nvGrpSpPr>
              <p:grpSpPr>
                <a:xfrm>
                  <a:off x="8342241" y="3284542"/>
                  <a:ext cx="1431237" cy="1878836"/>
                  <a:chOff x="6818240" y="3284542"/>
                  <a:chExt cx="1431237" cy="1878836"/>
                </a:xfrm>
              </p:grpSpPr>
              <p:sp>
                <p:nvSpPr>
                  <p:cNvPr id="82" name="Rectangle: Rounded Corners 81">
                    <a:extLst>
                      <a:ext uri="{FF2B5EF4-FFF2-40B4-BE49-F238E27FC236}">
                        <a16:creationId xmlns="" xmlns:a16="http://schemas.microsoft.com/office/drawing/2014/main" id="{A503B8AD-3F39-450B-AD42-9E278459282E}"/>
                      </a:ext>
                    </a:extLst>
                  </p:cNvPr>
                  <p:cNvSpPr/>
                  <p:nvPr/>
                </p:nvSpPr>
                <p:spPr>
                  <a:xfrm>
                    <a:off x="6818240" y="3284542"/>
                    <a:ext cx="1431235" cy="437322"/>
                  </a:xfrm>
                  <a:prstGeom prst="roundRect">
                    <a:avLst/>
                  </a:prstGeom>
                  <a:solidFill>
                    <a:srgbClr val="1F497D">
                      <a:lumMod val="60000"/>
                      <a:lumOff val="40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aleway"/>
                        <a:ea typeface="+mn-ea"/>
                        <a:cs typeface="Chalkboard SE Regular"/>
                      </a:rPr>
                      <a:t>ops1</a:t>
                    </a:r>
                  </a:p>
                </p:txBody>
              </p:sp>
              <p:sp>
                <p:nvSpPr>
                  <p:cNvPr id="83" name="Rectangle: Rounded Corners 82">
                    <a:extLst>
                      <a:ext uri="{FF2B5EF4-FFF2-40B4-BE49-F238E27FC236}">
                        <a16:creationId xmlns="" xmlns:a16="http://schemas.microsoft.com/office/drawing/2014/main" id="{4EE2B10B-9113-4316-970C-7BFF1FB0FE1A}"/>
                      </a:ext>
                    </a:extLst>
                  </p:cNvPr>
                  <p:cNvSpPr/>
                  <p:nvPr/>
                </p:nvSpPr>
                <p:spPr>
                  <a:xfrm>
                    <a:off x="6818242" y="4008783"/>
                    <a:ext cx="1431235" cy="437322"/>
                  </a:xfrm>
                  <a:prstGeom prst="roundRect">
                    <a:avLst/>
                  </a:prstGeom>
                  <a:solidFill>
                    <a:srgbClr val="1F497D">
                      <a:lumMod val="60000"/>
                      <a:lumOff val="40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aleway"/>
                        <a:ea typeface="+mn-ea"/>
                        <a:cs typeface="Chalkboard SE Regular"/>
                      </a:rPr>
                      <a:t>ops2</a:t>
                    </a:r>
                  </a:p>
                </p:txBody>
              </p:sp>
              <p:sp>
                <p:nvSpPr>
                  <p:cNvPr id="84" name="Rectangle: Rounded Corners 83">
                    <a:extLst>
                      <a:ext uri="{FF2B5EF4-FFF2-40B4-BE49-F238E27FC236}">
                        <a16:creationId xmlns="" xmlns:a16="http://schemas.microsoft.com/office/drawing/2014/main" id="{FC81E2D5-E85F-4E8A-9ADE-C1C95A6530D1}"/>
                      </a:ext>
                    </a:extLst>
                  </p:cNvPr>
                  <p:cNvSpPr/>
                  <p:nvPr/>
                </p:nvSpPr>
                <p:spPr>
                  <a:xfrm>
                    <a:off x="6818242" y="4726056"/>
                    <a:ext cx="1431235" cy="437322"/>
                  </a:xfrm>
                  <a:prstGeom prst="roundRect">
                    <a:avLst/>
                  </a:prstGeom>
                  <a:solidFill>
                    <a:srgbClr val="1F497D">
                      <a:lumMod val="60000"/>
                      <a:lumOff val="40000"/>
                    </a:srgb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aleway"/>
                        <a:ea typeface="+mn-ea"/>
                        <a:cs typeface="Chalkboard SE Regular"/>
                      </a:rPr>
                      <a:t>ops3</a:t>
                    </a: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="" xmlns:a16="http://schemas.microsoft.com/office/drawing/2014/main" id="{DF4A365A-1919-44EA-91C6-87ED9A5FD843}"/>
                    </a:ext>
                  </a:extLst>
                </p:cNvPr>
                <p:cNvGrpSpPr/>
                <p:nvPr/>
              </p:nvGrpSpPr>
              <p:grpSpPr>
                <a:xfrm>
                  <a:off x="3677467" y="3215654"/>
                  <a:ext cx="553725" cy="1238091"/>
                  <a:chOff x="2153466" y="3215653"/>
                  <a:chExt cx="553725" cy="1238091"/>
                </a:xfrm>
              </p:grpSpPr>
              <p:pic>
                <p:nvPicPr>
                  <p:cNvPr id="87" name="Picture 86">
                    <a:extLst>
                      <a:ext uri="{FF2B5EF4-FFF2-40B4-BE49-F238E27FC236}">
                        <a16:creationId xmlns="" xmlns:a16="http://schemas.microsoft.com/office/drawing/2014/main" id="{A00B3C7C-5679-47BD-AABC-E06F9FF526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53466" y="3900019"/>
                    <a:ext cx="553725" cy="553725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="" xmlns:a16="http://schemas.microsoft.com/office/drawing/2014/main" id="{4B8C689C-EE22-4E83-82BC-BD0D50F294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53466" y="3215653"/>
                    <a:ext cx="553725" cy="5537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4" name="Group 93">
                  <a:extLst>
                    <a:ext uri="{FF2B5EF4-FFF2-40B4-BE49-F238E27FC236}">
                      <a16:creationId xmlns="" xmlns:a16="http://schemas.microsoft.com/office/drawing/2014/main" id="{6DB837E3-0AC0-4BED-A060-6CF4865B0CBE}"/>
                    </a:ext>
                  </a:extLst>
                </p:cNvPr>
                <p:cNvGrpSpPr/>
                <p:nvPr/>
              </p:nvGrpSpPr>
              <p:grpSpPr>
                <a:xfrm>
                  <a:off x="9654848" y="3178253"/>
                  <a:ext cx="623696" cy="2083699"/>
                  <a:chOff x="8130848" y="3178252"/>
                  <a:chExt cx="623696" cy="2083699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="" xmlns:a16="http://schemas.microsoft.com/office/drawing/2014/main" id="{A42CD352-6C99-4632-8EF7-2ABB7458FF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164720" y="3178252"/>
                    <a:ext cx="589824" cy="589824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="" xmlns:a16="http://schemas.microsoft.com/office/drawing/2014/main" id="{3F4FC8D4-2073-4A9D-B0A1-D73258B83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164720" y="3937768"/>
                    <a:ext cx="589824" cy="589824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="" xmlns:a16="http://schemas.microsoft.com/office/drawing/2014/main" id="{35BAFA6E-DDD4-4A5D-BF64-E334ED6B3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130848" y="4672127"/>
                    <a:ext cx="589824" cy="58982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98" name="Straight Arrow Connector 97">
                  <a:extLst>
                    <a:ext uri="{FF2B5EF4-FFF2-40B4-BE49-F238E27FC236}">
                      <a16:creationId xmlns="" xmlns:a16="http://schemas.microsoft.com/office/drawing/2014/main" id="{E1E7B287-5A0C-40B0-8E5A-9528EF9F717F}"/>
                    </a:ext>
                  </a:extLst>
                </p:cNvPr>
                <p:cNvCxnSpPr/>
                <p:nvPr/>
              </p:nvCxnSpPr>
              <p:spPr>
                <a:xfrm flipH="1" flipV="1">
                  <a:off x="3849759" y="2882350"/>
                  <a:ext cx="1530618" cy="4091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99" name="Oval 98">
                  <a:extLst>
                    <a:ext uri="{FF2B5EF4-FFF2-40B4-BE49-F238E27FC236}">
                      <a16:creationId xmlns="" xmlns:a16="http://schemas.microsoft.com/office/drawing/2014/main" id="{1BF14D8E-AA61-4006-A48C-A7502B373F01}"/>
                    </a:ext>
                  </a:extLst>
                </p:cNvPr>
                <p:cNvSpPr/>
                <p:nvPr/>
              </p:nvSpPr>
              <p:spPr>
                <a:xfrm>
                  <a:off x="2222087" y="2424708"/>
                  <a:ext cx="392871" cy="409163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="" xmlns:a16="http://schemas.microsoft.com/office/drawing/2014/main" id="{359E8547-D1D5-4A40-9DCD-C7789650CB50}"/>
                    </a:ext>
                  </a:extLst>
                </p:cNvPr>
                <p:cNvSpPr/>
                <p:nvPr/>
              </p:nvSpPr>
              <p:spPr>
                <a:xfrm>
                  <a:off x="2222087" y="4036943"/>
                  <a:ext cx="392871" cy="409163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="" xmlns:a16="http://schemas.microsoft.com/office/drawing/2014/main" id="{DA902B04-7077-47DE-AB1A-C805F5445B92}"/>
                    </a:ext>
                  </a:extLst>
                </p:cNvPr>
                <p:cNvSpPr/>
                <p:nvPr/>
              </p:nvSpPr>
              <p:spPr>
                <a:xfrm>
                  <a:off x="2222087" y="3303932"/>
                  <a:ext cx="392871" cy="409163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12079DD1-928A-4AAB-A8E3-3A4D5A328EE6}"/>
                    </a:ext>
                  </a:extLst>
                </p:cNvPr>
                <p:cNvSpPr/>
                <p:nvPr/>
              </p:nvSpPr>
              <p:spPr>
                <a:xfrm>
                  <a:off x="3572895" y="3291510"/>
                  <a:ext cx="392871" cy="409163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="" xmlns:a16="http://schemas.microsoft.com/office/drawing/2014/main" id="{BA548381-EC4F-45F7-8432-FDDD2E8566CE}"/>
                    </a:ext>
                  </a:extLst>
                </p:cNvPr>
                <p:cNvSpPr/>
                <p:nvPr/>
              </p:nvSpPr>
              <p:spPr>
                <a:xfrm>
                  <a:off x="3572895" y="4036942"/>
                  <a:ext cx="392871" cy="409163"/>
                </a:xfrm>
                <a:prstGeom prst="ellipse">
                  <a:avLst/>
                </a:prstGeom>
                <a:solidFill>
                  <a:srgbClr val="FF7C8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: Rounded Corners 8">
                  <a:extLst>
                    <a:ext uri="{FF2B5EF4-FFF2-40B4-BE49-F238E27FC236}">
                      <a16:creationId xmlns="" xmlns:a16="http://schemas.microsoft.com/office/drawing/2014/main" id="{82428868-1434-4C84-9534-36A35AE9B6FF}"/>
                    </a:ext>
                  </a:extLst>
                </p:cNvPr>
                <p:cNvSpPr/>
                <p:nvPr/>
              </p:nvSpPr>
              <p:spPr>
                <a:xfrm>
                  <a:off x="2418523" y="4877119"/>
                  <a:ext cx="1431235" cy="437322"/>
                </a:xfrm>
                <a:prstGeom prst="round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aleway"/>
                      <a:ea typeface="+mn-ea"/>
                      <a:cs typeface="Chalkboard SE Regular"/>
                    </a:rPr>
                    <a:t>admin3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="" xmlns:a16="http://schemas.microsoft.com/office/drawing/2014/main" id="{CA7EA93A-4949-4B4E-8880-48C622BF275E}"/>
                    </a:ext>
                  </a:extLst>
                </p:cNvPr>
                <p:cNvSpPr/>
                <p:nvPr/>
              </p:nvSpPr>
              <p:spPr>
                <a:xfrm>
                  <a:off x="2222087" y="4905278"/>
                  <a:ext cx="392871" cy="409163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2" name="Rounded Rectangle 24">
            <a:extLst>
              <a:ext uri="{FF2B5EF4-FFF2-40B4-BE49-F238E27FC236}">
                <a16:creationId xmlns="" xmlns:a16="http://schemas.microsoft.com/office/drawing/2014/main" id="{9A0D4AF1-E0E9-4D32-8D5B-FA35E3CAFF31}"/>
              </a:ext>
            </a:extLst>
          </p:cNvPr>
          <p:cNvSpPr/>
          <p:nvPr/>
        </p:nvSpPr>
        <p:spPr>
          <a:xfrm>
            <a:off x="4490053" y="1109685"/>
            <a:ext cx="3211894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Groups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F4B9488-9683-45DD-8187-E3C7ADA14959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Features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6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789222" y="2610678"/>
            <a:ext cx="5306778" cy="163664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Multi-Factor Authentication </a:t>
            </a:r>
          </a:p>
        </p:txBody>
      </p:sp>
    </p:spTree>
    <p:extLst>
      <p:ext uri="{BB962C8B-B14F-4D97-AF65-F5344CB8AC3E}">
        <p14:creationId xmlns:p14="http://schemas.microsoft.com/office/powerpoint/2010/main" val="60833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4">
            <a:extLst>
              <a:ext uri="{FF2B5EF4-FFF2-40B4-BE49-F238E27FC236}">
                <a16:creationId xmlns="" xmlns:a16="http://schemas.microsoft.com/office/drawing/2014/main" id="{5DB7802E-949E-4F9E-9908-44DC0E9E7722}"/>
              </a:ext>
            </a:extLst>
          </p:cNvPr>
          <p:cNvSpPr/>
          <p:nvPr/>
        </p:nvSpPr>
        <p:spPr>
          <a:xfrm>
            <a:off x="396010" y="139699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Multi-Factor Authentication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E0CF2172-5F35-4E37-BC08-A4194CE63A4B}"/>
              </a:ext>
            </a:extLst>
          </p:cNvPr>
          <p:cNvSpPr/>
          <p:nvPr/>
        </p:nvSpPr>
        <p:spPr>
          <a:xfrm>
            <a:off x="9386620" y="1396999"/>
            <a:ext cx="140614" cy="1219200"/>
          </a:xfrm>
          <a:custGeom>
            <a:avLst/>
            <a:gdLst>
              <a:gd name="connsiteX0" fmla="*/ 0 w 140614"/>
              <a:gd name="connsiteY0" fmla="*/ 0 h 1219200"/>
              <a:gd name="connsiteX1" fmla="*/ 140614 w 140614"/>
              <a:gd name="connsiteY1" fmla="*/ 0 h 1219200"/>
              <a:gd name="connsiteX2" fmla="*/ 140614 w 140614"/>
              <a:gd name="connsiteY2" fmla="*/ 1219200 h 1219200"/>
              <a:gd name="connsiteX3" fmla="*/ 0 w 140614"/>
              <a:gd name="connsiteY3" fmla="*/ 1219200 h 1219200"/>
              <a:gd name="connsiteX4" fmla="*/ 0 w 140614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14" h="1219200">
                <a:moveTo>
                  <a:pt x="0" y="0"/>
                </a:moveTo>
                <a:lnTo>
                  <a:pt x="140614" y="0"/>
                </a:lnTo>
                <a:lnTo>
                  <a:pt x="140614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marL="0" lvl="0" indent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6C0B60D5-45EC-4853-ADF6-9F02D397AF1C}"/>
              </a:ext>
            </a:extLst>
          </p:cNvPr>
          <p:cNvSpPr/>
          <p:nvPr/>
        </p:nvSpPr>
        <p:spPr>
          <a:xfrm>
            <a:off x="9386620" y="4241799"/>
            <a:ext cx="140614" cy="1219200"/>
          </a:xfrm>
          <a:custGeom>
            <a:avLst/>
            <a:gdLst>
              <a:gd name="connsiteX0" fmla="*/ 0 w 140614"/>
              <a:gd name="connsiteY0" fmla="*/ 0 h 1219200"/>
              <a:gd name="connsiteX1" fmla="*/ 140614 w 140614"/>
              <a:gd name="connsiteY1" fmla="*/ 0 h 1219200"/>
              <a:gd name="connsiteX2" fmla="*/ 140614 w 140614"/>
              <a:gd name="connsiteY2" fmla="*/ 1219200 h 1219200"/>
              <a:gd name="connsiteX3" fmla="*/ 0 w 140614"/>
              <a:gd name="connsiteY3" fmla="*/ 1219200 h 1219200"/>
              <a:gd name="connsiteX4" fmla="*/ 0 w 140614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14" h="1219200">
                <a:moveTo>
                  <a:pt x="0" y="0"/>
                </a:moveTo>
                <a:lnTo>
                  <a:pt x="140614" y="0"/>
                </a:lnTo>
                <a:lnTo>
                  <a:pt x="140614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marL="0" lvl="0" indent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00913EA-343B-4CFF-ABC4-7C2ACF5F478F}"/>
              </a:ext>
            </a:extLst>
          </p:cNvPr>
          <p:cNvGrpSpPr/>
          <p:nvPr/>
        </p:nvGrpSpPr>
        <p:grpSpPr>
          <a:xfrm>
            <a:off x="4136903" y="1228807"/>
            <a:ext cx="3422322" cy="5076495"/>
            <a:chOff x="4136903" y="1228807"/>
            <a:chExt cx="3422322" cy="5076495"/>
          </a:xfrm>
        </p:grpSpPr>
        <p:sp>
          <p:nvSpPr>
            <p:cNvPr id="11" name="Straight Connector 10">
              <a:extLst>
                <a:ext uri="{FF2B5EF4-FFF2-40B4-BE49-F238E27FC236}">
                  <a16:creationId xmlns="" xmlns:a16="http://schemas.microsoft.com/office/drawing/2014/main" id="{FB57661A-9F81-4B36-AB19-E14D5649994A}"/>
                </a:ext>
              </a:extLst>
            </p:cNvPr>
            <p:cNvSpPr/>
            <p:nvPr/>
          </p:nvSpPr>
          <p:spPr>
            <a:xfrm rot="16200000">
              <a:off x="4467073" y="3318508"/>
              <a:ext cx="2761981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871DD8C4-01F6-4E8A-B333-924867043901}"/>
                </a:ext>
              </a:extLst>
            </p:cNvPr>
            <p:cNvSpPr/>
            <p:nvPr/>
          </p:nvSpPr>
          <p:spPr>
            <a:xfrm rot="16200000">
              <a:off x="4242260" y="2988338"/>
              <a:ext cx="3211607" cy="342232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02247A0D-5291-4B95-873C-0230BD52F00D}"/>
                </a:ext>
              </a:extLst>
            </p:cNvPr>
            <p:cNvSpPr/>
            <p:nvPr/>
          </p:nvSpPr>
          <p:spPr>
            <a:xfrm>
              <a:off x="5067875" y="1228807"/>
              <a:ext cx="1560374" cy="11441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Raleway"/>
                  <a:cs typeface="Chalkboard SE Regular"/>
                </a:rPr>
                <a:t>Security Token Based</a:t>
              </a:r>
            </a:p>
            <a:p>
              <a:pPr algn="ctr"/>
              <a:endParaRPr lang="en-IN" sz="1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9" name="Picture 18" descr="SecurID.png">
              <a:extLst>
                <a:ext uri="{FF2B5EF4-FFF2-40B4-BE49-F238E27FC236}">
                  <a16:creationId xmlns="" xmlns:a16="http://schemas.microsoft.com/office/drawing/2014/main" id="{4495A61B-CD6B-41D5-897B-F59269A3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420" y="3977100"/>
              <a:ext cx="3229287" cy="131064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5241E810-6DF5-4391-A488-4DB9432A5652}"/>
              </a:ext>
            </a:extLst>
          </p:cNvPr>
          <p:cNvGrpSpPr/>
          <p:nvPr/>
        </p:nvGrpSpPr>
        <p:grpSpPr>
          <a:xfrm>
            <a:off x="8053534" y="1362216"/>
            <a:ext cx="3422322" cy="4943085"/>
            <a:chOff x="8053534" y="1362216"/>
            <a:chExt cx="3422322" cy="4943085"/>
          </a:xfrm>
        </p:grpSpPr>
        <p:sp>
          <p:nvSpPr>
            <p:cNvPr id="44" name="Straight Connector 43">
              <a:extLst>
                <a:ext uri="{FF2B5EF4-FFF2-40B4-BE49-F238E27FC236}">
                  <a16:creationId xmlns="" xmlns:a16="http://schemas.microsoft.com/office/drawing/2014/main" id="{1AC3FF34-908C-47C6-960A-9FBCF2339AC6}"/>
                </a:ext>
              </a:extLst>
            </p:cNvPr>
            <p:cNvSpPr/>
            <p:nvPr/>
          </p:nvSpPr>
          <p:spPr>
            <a:xfrm rot="16200000">
              <a:off x="8383704" y="3318509"/>
              <a:ext cx="2761981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365331C3-7E64-47A2-8750-A20B4B9188C4}"/>
                </a:ext>
              </a:extLst>
            </p:cNvPr>
            <p:cNvGrpSpPr/>
            <p:nvPr/>
          </p:nvGrpSpPr>
          <p:grpSpPr>
            <a:xfrm>
              <a:off x="8053534" y="1362216"/>
              <a:ext cx="3422322" cy="4943085"/>
              <a:chOff x="8053534" y="1362216"/>
              <a:chExt cx="3422322" cy="4943085"/>
            </a:xfrm>
          </p:grpSpPr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63839F48-40A0-4B83-B395-BC158721CF5B}"/>
                  </a:ext>
                </a:extLst>
              </p:cNvPr>
              <p:cNvSpPr/>
              <p:nvPr/>
            </p:nvSpPr>
            <p:spPr>
              <a:xfrm rot="16200000">
                <a:off x="8158891" y="2988337"/>
                <a:ext cx="3211607" cy="342232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2" name="Group 31">
                <a:extLst>
                  <a:ext uri="{FF2B5EF4-FFF2-40B4-BE49-F238E27FC236}">
                    <a16:creationId xmlns="" xmlns:a16="http://schemas.microsoft.com/office/drawing/2014/main" id="{A73DA178-4C83-4C63-9725-033480F5EC4B}"/>
                  </a:ext>
                </a:extLst>
              </p:cNvPr>
              <p:cNvGrpSpPr/>
              <p:nvPr/>
            </p:nvGrpSpPr>
            <p:grpSpPr>
              <a:xfrm rot="5400000">
                <a:off x="7672609" y="2583324"/>
                <a:ext cx="4550542" cy="2108325"/>
                <a:chOff x="6894906" y="2801254"/>
                <a:chExt cx="4525738" cy="210832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="" xmlns:a16="http://schemas.microsoft.com/office/drawing/2014/main" id="{57561F49-036B-4B27-B4A2-49F0609BAF71}"/>
                    </a:ext>
                  </a:extLst>
                </p:cNvPr>
                <p:cNvSpPr/>
                <p:nvPr/>
              </p:nvSpPr>
              <p:spPr>
                <a:xfrm rot="16200000">
                  <a:off x="6602861" y="3602337"/>
                  <a:ext cx="1456621" cy="872531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Raleway"/>
                      <a:cs typeface="Chalkboard SE Regular"/>
                    </a:rPr>
                    <a:t>SMS Based</a:t>
                  </a:r>
                </a:p>
                <a:p>
                  <a:pPr algn="ctr"/>
                  <a:endParaRPr lang="en-IN" sz="1400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="" xmlns:a16="http://schemas.microsoft.com/office/drawing/2014/main" id="{0717DC36-2B62-426C-8FD7-A55C09025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9233027" y="2721963"/>
                  <a:ext cx="2108325" cy="226690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AD36AEF-1145-477D-80A2-FA8DF2CC67EE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Features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683205" y="2610678"/>
            <a:ext cx="8845108" cy="163664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1: IAM Users &amp; Groups</a:t>
            </a:r>
          </a:p>
        </p:txBody>
      </p:sp>
    </p:spTree>
    <p:extLst>
      <p:ext uri="{BB962C8B-B14F-4D97-AF65-F5344CB8AC3E}">
        <p14:creationId xmlns:p14="http://schemas.microsoft.com/office/powerpoint/2010/main" val="98642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1203">
            <a:extLst>
              <a:ext uri="{FF2B5EF4-FFF2-40B4-BE49-F238E27FC236}">
                <a16:creationId xmlns="" xmlns:a16="http://schemas.microsoft.com/office/drawing/2014/main" id="{D495C072-D748-4A38-A079-C6CFC30AA866}"/>
              </a:ext>
            </a:extLst>
          </p:cNvPr>
          <p:cNvSpPr/>
          <p:nvPr/>
        </p:nvSpPr>
        <p:spPr>
          <a:xfrm rot="16200000">
            <a:off x="8976795" y="4471740"/>
            <a:ext cx="495867" cy="572875"/>
          </a:xfrm>
          <a:prstGeom prst="rect">
            <a:avLst/>
          </a:prstGeom>
          <a:solidFill>
            <a:srgbClr val="F07F0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7A733E1E-77CE-430D-A90A-A2BFB319F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201669"/>
            <a:ext cx="5551276" cy="769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Agenda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D902E92C-CFB5-4571-9B30-C34F602F6B35}"/>
              </a:ext>
            </a:extLst>
          </p:cNvPr>
          <p:cNvGrpSpPr/>
          <p:nvPr/>
        </p:nvGrpSpPr>
        <p:grpSpPr>
          <a:xfrm>
            <a:off x="654285" y="1613904"/>
            <a:ext cx="2591652" cy="495867"/>
            <a:chOff x="1639399" y="1466260"/>
            <a:chExt cx="3223103" cy="733452"/>
          </a:xfrm>
        </p:grpSpPr>
        <p:sp>
          <p:nvSpPr>
            <p:cNvPr id="130" name="Shape 1203">
              <a:extLst>
                <a:ext uri="{FF2B5EF4-FFF2-40B4-BE49-F238E27FC236}">
                  <a16:creationId xmlns="" xmlns:a16="http://schemas.microsoft.com/office/drawing/2014/main" id="{FE442C23-BD46-44BE-B3CA-034A195322B8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F07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41CAFECE-B0DE-437D-B9E4-C24657CFA809}"/>
                </a:ext>
              </a:extLst>
            </p:cNvPr>
            <p:cNvSpPr txBox="1"/>
            <p:nvPr/>
          </p:nvSpPr>
          <p:spPr>
            <a:xfrm>
              <a:off x="2483247" y="1628126"/>
              <a:ext cx="2379255" cy="409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Pre-IAM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BC7D52F8-47B9-40F8-8756-62C30F4C9DD3}"/>
                </a:ext>
              </a:extLst>
            </p:cNvPr>
            <p:cNvSpPr txBox="1"/>
            <p:nvPr/>
          </p:nvSpPr>
          <p:spPr>
            <a:xfrm>
              <a:off x="1814367" y="1615887"/>
              <a:ext cx="363230" cy="5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</a:t>
              </a:r>
            </a:p>
          </p:txBody>
        </p:sp>
      </p:grpSp>
      <p:sp>
        <p:nvSpPr>
          <p:cNvPr id="134" name="Shape 1203">
            <a:extLst>
              <a:ext uri="{FF2B5EF4-FFF2-40B4-BE49-F238E27FC236}">
                <a16:creationId xmlns="" xmlns:a16="http://schemas.microsoft.com/office/drawing/2014/main" id="{CF340545-7B3A-499E-BB5A-6F8EC2A76EB8}"/>
              </a:ext>
            </a:extLst>
          </p:cNvPr>
          <p:cNvSpPr/>
          <p:nvPr/>
        </p:nvSpPr>
        <p:spPr>
          <a:xfrm rot="16200000">
            <a:off x="692789" y="2152447"/>
            <a:ext cx="495867" cy="572874"/>
          </a:xfrm>
          <a:prstGeom prst="rect">
            <a:avLst/>
          </a:prstGeom>
          <a:solidFill>
            <a:srgbClr val="60487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33F040D7-1275-47B5-BB6E-39EFF1C6A2B3}"/>
              </a:ext>
            </a:extLst>
          </p:cNvPr>
          <p:cNvSpPr txBox="1"/>
          <p:nvPr/>
        </p:nvSpPr>
        <p:spPr>
          <a:xfrm>
            <a:off x="1332811" y="2789125"/>
            <a:ext cx="191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Amazon Resource Name (ARN)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3D711F56-75B9-4FE1-9C8E-A66BC1029DBD}"/>
              </a:ext>
            </a:extLst>
          </p:cNvPr>
          <p:cNvSpPr txBox="1"/>
          <p:nvPr/>
        </p:nvSpPr>
        <p:spPr>
          <a:xfrm>
            <a:off x="794974" y="229211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2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2C73F7E6-7945-4E5D-BBBD-2E288CF73BB2}"/>
              </a:ext>
            </a:extLst>
          </p:cNvPr>
          <p:cNvGrpSpPr/>
          <p:nvPr/>
        </p:nvGrpSpPr>
        <p:grpSpPr>
          <a:xfrm>
            <a:off x="654284" y="2759123"/>
            <a:ext cx="572874" cy="495867"/>
            <a:chOff x="1639399" y="1466260"/>
            <a:chExt cx="712454" cy="733452"/>
          </a:xfrm>
        </p:grpSpPr>
        <p:sp>
          <p:nvSpPr>
            <p:cNvPr id="138" name="Shape 1203">
              <a:extLst>
                <a:ext uri="{FF2B5EF4-FFF2-40B4-BE49-F238E27FC236}">
                  <a16:creationId xmlns="" xmlns:a16="http://schemas.microsoft.com/office/drawing/2014/main" id="{6A0DDF87-86CA-4BB4-80F7-47302A76F59F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6B9F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85E9CEB3-05AC-42F1-90A4-6BA73C8AC7A9}"/>
                </a:ext>
              </a:extLst>
            </p:cNvPr>
            <p:cNvSpPr txBox="1"/>
            <p:nvPr/>
          </p:nvSpPr>
          <p:spPr>
            <a:xfrm>
              <a:off x="1814367" y="1615887"/>
              <a:ext cx="363230" cy="5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3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C19E2A2F-7A9C-41C3-8B58-D1B856A56DBB}"/>
              </a:ext>
            </a:extLst>
          </p:cNvPr>
          <p:cNvGrpSpPr/>
          <p:nvPr/>
        </p:nvGrpSpPr>
        <p:grpSpPr>
          <a:xfrm>
            <a:off x="654285" y="3336173"/>
            <a:ext cx="2591652" cy="495867"/>
            <a:chOff x="1639399" y="1466260"/>
            <a:chExt cx="3223103" cy="733452"/>
          </a:xfrm>
        </p:grpSpPr>
        <p:sp>
          <p:nvSpPr>
            <p:cNvPr id="142" name="Shape 1203">
              <a:extLst>
                <a:ext uri="{FF2B5EF4-FFF2-40B4-BE49-F238E27FC236}">
                  <a16:creationId xmlns="" xmlns:a16="http://schemas.microsoft.com/office/drawing/2014/main" id="{A02BC3C1-D407-46FF-9DA2-492CDB316592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8606E878-6CA1-4E12-B076-949D4288A57F}"/>
                </a:ext>
              </a:extLst>
            </p:cNvPr>
            <p:cNvSpPr txBox="1"/>
            <p:nvPr/>
          </p:nvSpPr>
          <p:spPr>
            <a:xfrm>
              <a:off x="2483247" y="1628126"/>
              <a:ext cx="2379255" cy="409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IAM Features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92089271-C754-4E33-B4C9-9F46FAD2E2E3}"/>
                </a:ext>
              </a:extLst>
            </p:cNvPr>
            <p:cNvSpPr txBox="1"/>
            <p:nvPr/>
          </p:nvSpPr>
          <p:spPr>
            <a:xfrm>
              <a:off x="1814367" y="1615887"/>
              <a:ext cx="363230" cy="5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4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9023B93A-6CEB-4866-A539-2DE8E0F69C2C}"/>
              </a:ext>
            </a:extLst>
          </p:cNvPr>
          <p:cNvGrpSpPr/>
          <p:nvPr/>
        </p:nvGrpSpPr>
        <p:grpSpPr>
          <a:xfrm>
            <a:off x="654285" y="3918566"/>
            <a:ext cx="2591652" cy="495867"/>
            <a:chOff x="1639399" y="1466260"/>
            <a:chExt cx="3223103" cy="733452"/>
          </a:xfrm>
        </p:grpSpPr>
        <p:sp>
          <p:nvSpPr>
            <p:cNvPr id="146" name="Shape 1203">
              <a:extLst>
                <a:ext uri="{FF2B5EF4-FFF2-40B4-BE49-F238E27FC236}">
                  <a16:creationId xmlns="" xmlns:a16="http://schemas.microsoft.com/office/drawing/2014/main" id="{D4AE14D5-D1BD-4E61-BB21-2715FB652072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1B58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57B8E2A1-D980-4C4F-9970-D792656BC4F3}"/>
                </a:ext>
              </a:extLst>
            </p:cNvPr>
            <p:cNvSpPr txBox="1"/>
            <p:nvPr/>
          </p:nvSpPr>
          <p:spPr>
            <a:xfrm>
              <a:off x="2483247" y="1507902"/>
              <a:ext cx="2379255" cy="68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Multi-Factor Authentication (MFA)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B810A5C6-635E-408F-8B06-EDDB88898CEB}"/>
                </a:ext>
              </a:extLst>
            </p:cNvPr>
            <p:cNvSpPr txBox="1"/>
            <p:nvPr/>
          </p:nvSpPr>
          <p:spPr>
            <a:xfrm>
              <a:off x="1814367" y="1615887"/>
              <a:ext cx="363230" cy="5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5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="" xmlns:a16="http://schemas.microsoft.com/office/drawing/2014/main" id="{9B29EFBD-5D41-4688-A62A-F352EE90084F}"/>
              </a:ext>
            </a:extLst>
          </p:cNvPr>
          <p:cNvGrpSpPr/>
          <p:nvPr/>
        </p:nvGrpSpPr>
        <p:grpSpPr>
          <a:xfrm>
            <a:off x="654285" y="4493149"/>
            <a:ext cx="2591652" cy="579953"/>
            <a:chOff x="1639399" y="1466260"/>
            <a:chExt cx="3223103" cy="857830"/>
          </a:xfrm>
        </p:grpSpPr>
        <p:sp>
          <p:nvSpPr>
            <p:cNvPr id="150" name="Shape 1203">
              <a:extLst>
                <a:ext uri="{FF2B5EF4-FFF2-40B4-BE49-F238E27FC236}">
                  <a16:creationId xmlns="" xmlns:a16="http://schemas.microsoft.com/office/drawing/2014/main" id="{42683D1F-0B92-4FF5-BD9A-CF3DA2C81546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32323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54"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IN" sz="2800" b="1" dirty="0">
                <a:solidFill>
                  <a:srgbClr val="1F4E79"/>
                </a:solidFill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="" xmlns:a16="http://schemas.microsoft.com/office/drawing/2014/main" id="{9223CC36-D890-4A0E-A4AD-6946BE6F6A5A}"/>
                </a:ext>
              </a:extLst>
            </p:cNvPr>
            <p:cNvSpPr txBox="1"/>
            <p:nvPr/>
          </p:nvSpPr>
          <p:spPr>
            <a:xfrm>
              <a:off x="2483247" y="1641224"/>
              <a:ext cx="2379255" cy="68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IN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aleway"/>
                </a:rPr>
                <a:t>Demo 1: IAM Users &amp; Groups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B09C3BE0-961B-4193-9576-553FF5D9B138}"/>
                </a:ext>
              </a:extLst>
            </p:cNvPr>
            <p:cNvSpPr txBox="1"/>
            <p:nvPr/>
          </p:nvSpPr>
          <p:spPr>
            <a:xfrm>
              <a:off x="1814367" y="1615886"/>
              <a:ext cx="363230" cy="50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>
                <a:defRPr/>
              </a:pPr>
              <a:r>
                <a:rPr lang="en-US" sz="1600" dirty="0">
                  <a:solidFill>
                    <a:prstClr val="white"/>
                  </a:solidFill>
                  <a:latin typeface="Raleway"/>
                </a:rPr>
                <a:t>6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296D78AA-6041-4192-9920-D12C66C6729F}"/>
              </a:ext>
            </a:extLst>
          </p:cNvPr>
          <p:cNvGrpSpPr/>
          <p:nvPr/>
        </p:nvGrpSpPr>
        <p:grpSpPr>
          <a:xfrm>
            <a:off x="654285" y="5065365"/>
            <a:ext cx="2591652" cy="495867"/>
            <a:chOff x="1639399" y="1466260"/>
            <a:chExt cx="3223103" cy="733452"/>
          </a:xfrm>
        </p:grpSpPr>
        <p:sp>
          <p:nvSpPr>
            <p:cNvPr id="154" name="Shape 1203">
              <a:extLst>
                <a:ext uri="{FF2B5EF4-FFF2-40B4-BE49-F238E27FC236}">
                  <a16:creationId xmlns="" xmlns:a16="http://schemas.microsoft.com/office/drawing/2014/main" id="{3A5BF0F3-9236-465A-9D89-871E3F33C337}"/>
                </a:ext>
              </a:extLst>
            </p:cNvPr>
            <p:cNvSpPr/>
            <p:nvPr/>
          </p:nvSpPr>
          <p:spPr>
            <a:xfrm rot="16200000">
              <a:off x="1628900" y="1476759"/>
              <a:ext cx="733452" cy="712454"/>
            </a:xfrm>
            <a:prstGeom prst="rect">
              <a:avLst/>
            </a:prstGeom>
            <a:solidFill>
              <a:srgbClr val="B45F0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54"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lang="en-IN" sz="2800" b="1" dirty="0">
                <a:solidFill>
                  <a:srgbClr val="1F4E79"/>
                </a:solidFill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A1F2B844-7EB2-46B9-B0D7-44386E107203}"/>
                </a:ext>
              </a:extLst>
            </p:cNvPr>
            <p:cNvSpPr txBox="1"/>
            <p:nvPr/>
          </p:nvSpPr>
          <p:spPr>
            <a:xfrm>
              <a:off x="2483247" y="1613098"/>
              <a:ext cx="2379255" cy="409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IN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aleway"/>
                </a:rPr>
                <a:t>JSON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="" xmlns:a16="http://schemas.microsoft.com/office/drawing/2014/main" id="{1578EA34-E9B0-4940-9239-BF1331D834D2}"/>
                </a:ext>
              </a:extLst>
            </p:cNvPr>
            <p:cNvSpPr txBox="1"/>
            <p:nvPr/>
          </p:nvSpPr>
          <p:spPr>
            <a:xfrm>
              <a:off x="1814367" y="1615887"/>
              <a:ext cx="363230" cy="50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>
                <a:defRPr/>
              </a:pPr>
              <a:r>
                <a:rPr lang="en-US" sz="1600" dirty="0">
                  <a:solidFill>
                    <a:prstClr val="white"/>
                  </a:solidFill>
                  <a:latin typeface="Raleway"/>
                </a:rPr>
                <a:t>7</a:t>
              </a:r>
            </a:p>
          </p:txBody>
        </p:sp>
      </p:grpSp>
      <p:sp>
        <p:nvSpPr>
          <p:cNvPr id="157" name="Shape 1203">
            <a:extLst>
              <a:ext uri="{FF2B5EF4-FFF2-40B4-BE49-F238E27FC236}">
                <a16:creationId xmlns="" xmlns:a16="http://schemas.microsoft.com/office/drawing/2014/main" id="{7B2E2A88-09AB-47F4-B750-91CADAAB83D3}"/>
              </a:ext>
            </a:extLst>
          </p:cNvPr>
          <p:cNvSpPr/>
          <p:nvPr/>
        </p:nvSpPr>
        <p:spPr>
          <a:xfrm rot="16200000">
            <a:off x="3549101" y="4977724"/>
            <a:ext cx="495867" cy="572875"/>
          </a:xfrm>
          <a:prstGeom prst="rect">
            <a:avLst/>
          </a:prstGeom>
          <a:solidFill>
            <a:srgbClr val="6B9F2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3FFB9E06-66D0-46B5-B52B-7B35D7ABA7F8}"/>
              </a:ext>
            </a:extLst>
          </p:cNvPr>
          <p:cNvSpPr txBox="1"/>
          <p:nvPr/>
        </p:nvSpPr>
        <p:spPr>
          <a:xfrm>
            <a:off x="4189122" y="5097527"/>
            <a:ext cx="191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Pricing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360D20A6-46F6-4903-B184-E63100CAC437}"/>
              </a:ext>
            </a:extLst>
          </p:cNvPr>
          <p:cNvSpPr txBox="1"/>
          <p:nvPr/>
        </p:nvSpPr>
        <p:spPr>
          <a:xfrm>
            <a:off x="3589140" y="5094884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14</a:t>
            </a:r>
          </a:p>
        </p:txBody>
      </p:sp>
      <p:sp>
        <p:nvSpPr>
          <p:cNvPr id="160" name="Shape 1203">
            <a:extLst>
              <a:ext uri="{FF2B5EF4-FFF2-40B4-BE49-F238E27FC236}">
                <a16:creationId xmlns="" xmlns:a16="http://schemas.microsoft.com/office/drawing/2014/main" id="{2FCFF9F7-E507-4E2A-8A0D-1E17D846EB06}"/>
              </a:ext>
            </a:extLst>
          </p:cNvPr>
          <p:cNvSpPr/>
          <p:nvPr/>
        </p:nvSpPr>
        <p:spPr>
          <a:xfrm rot="16200000">
            <a:off x="3549100" y="1575397"/>
            <a:ext cx="495867" cy="572875"/>
          </a:xfrm>
          <a:prstGeom prst="rect">
            <a:avLst/>
          </a:prstGeom>
          <a:solidFill>
            <a:srgbClr val="32323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354"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IN" sz="2800" b="1" dirty="0">
              <a:solidFill>
                <a:srgbClr val="1F4E79"/>
              </a:solidFill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A8EE65CC-3658-4236-B919-8E2716563712}"/>
              </a:ext>
            </a:extLst>
          </p:cNvPr>
          <p:cNvSpPr txBox="1"/>
          <p:nvPr/>
        </p:nvSpPr>
        <p:spPr>
          <a:xfrm>
            <a:off x="4189124" y="1723336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IAM Policies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D07B1752-2BAB-4B57-9FBB-8DF4237F101F}"/>
              </a:ext>
            </a:extLst>
          </p:cNvPr>
          <p:cNvSpPr txBox="1"/>
          <p:nvPr/>
        </p:nvSpPr>
        <p:spPr>
          <a:xfrm>
            <a:off x="3651285" y="171506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8</a:t>
            </a:r>
          </a:p>
        </p:txBody>
      </p:sp>
      <p:sp>
        <p:nvSpPr>
          <p:cNvPr id="163" name="Shape 1203">
            <a:extLst>
              <a:ext uri="{FF2B5EF4-FFF2-40B4-BE49-F238E27FC236}">
                <a16:creationId xmlns="" xmlns:a16="http://schemas.microsoft.com/office/drawing/2014/main" id="{E19208A4-EEA6-441B-890A-3B2AC3D41F94}"/>
              </a:ext>
            </a:extLst>
          </p:cNvPr>
          <p:cNvSpPr/>
          <p:nvPr/>
        </p:nvSpPr>
        <p:spPr>
          <a:xfrm rot="16200000">
            <a:off x="3549100" y="2125812"/>
            <a:ext cx="495867" cy="572875"/>
          </a:xfrm>
          <a:prstGeom prst="rect">
            <a:avLst/>
          </a:prstGeom>
          <a:solidFill>
            <a:srgbClr val="60487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6DD4877D-5A76-4F96-B5B2-61D2E36B3812}"/>
              </a:ext>
            </a:extLst>
          </p:cNvPr>
          <p:cNvSpPr txBox="1"/>
          <p:nvPr/>
        </p:nvSpPr>
        <p:spPr>
          <a:xfrm>
            <a:off x="4177549" y="2142365"/>
            <a:ext cx="134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Demo 2: IAM Policies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="" xmlns:a16="http://schemas.microsoft.com/office/drawing/2014/main" id="{3085443C-B53A-49A1-9B8A-D7FE1BA8EDF3}"/>
              </a:ext>
            </a:extLst>
          </p:cNvPr>
          <p:cNvSpPr txBox="1"/>
          <p:nvPr/>
        </p:nvSpPr>
        <p:spPr>
          <a:xfrm>
            <a:off x="3651285" y="226547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9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10596" y="2722627"/>
            <a:ext cx="2009446" cy="505728"/>
            <a:chOff x="3522171" y="2771763"/>
            <a:chExt cx="2009446" cy="505728"/>
          </a:xfrm>
        </p:grpSpPr>
        <p:sp>
          <p:nvSpPr>
            <p:cNvPr id="166" name="Shape 1203">
              <a:extLst>
                <a:ext uri="{FF2B5EF4-FFF2-40B4-BE49-F238E27FC236}">
                  <a16:creationId xmlns="" xmlns:a16="http://schemas.microsoft.com/office/drawing/2014/main" id="{D495C072-D748-4A38-A079-C6CFC30AA866}"/>
                </a:ext>
              </a:extLst>
            </p:cNvPr>
            <p:cNvSpPr/>
            <p:nvPr/>
          </p:nvSpPr>
          <p:spPr>
            <a:xfrm rot="16200000">
              <a:off x="3560675" y="2743120"/>
              <a:ext cx="495867" cy="572875"/>
            </a:xfrm>
            <a:prstGeom prst="rect">
              <a:avLst/>
            </a:prstGeom>
            <a:solidFill>
              <a:srgbClr val="F07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0E3CC356-395D-42C7-BC3D-B6A0FCA9F18B}"/>
                </a:ext>
              </a:extLst>
            </p:cNvPr>
            <p:cNvSpPr txBox="1"/>
            <p:nvPr/>
          </p:nvSpPr>
          <p:spPr>
            <a:xfrm>
              <a:off x="4191367" y="2771763"/>
              <a:ext cx="1340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aleway"/>
                </a:rPr>
                <a:t>IAM Permissions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9EC6806D-991F-49B1-8345-2E7FC6F3632A}"/>
              </a:ext>
            </a:extLst>
          </p:cNvPr>
          <p:cNvSpPr txBox="1"/>
          <p:nvPr/>
        </p:nvSpPr>
        <p:spPr>
          <a:xfrm>
            <a:off x="3589137" y="2824768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10</a:t>
            </a:r>
          </a:p>
        </p:txBody>
      </p:sp>
      <p:sp>
        <p:nvSpPr>
          <p:cNvPr id="169" name="Shape 1203">
            <a:extLst>
              <a:ext uri="{FF2B5EF4-FFF2-40B4-BE49-F238E27FC236}">
                <a16:creationId xmlns="" xmlns:a16="http://schemas.microsoft.com/office/drawing/2014/main" id="{4B93E3E8-24F9-44A0-A669-8E5C2290E856}"/>
              </a:ext>
            </a:extLst>
          </p:cNvPr>
          <p:cNvSpPr/>
          <p:nvPr/>
        </p:nvSpPr>
        <p:spPr>
          <a:xfrm rot="16200000">
            <a:off x="3549100" y="3248528"/>
            <a:ext cx="495867" cy="572875"/>
          </a:xfrm>
          <a:prstGeom prst="rect">
            <a:avLst/>
          </a:prstGeom>
          <a:solidFill>
            <a:srgbClr val="1B587C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12F07EB1-537F-473A-9DB6-D2D3780A03C8}"/>
              </a:ext>
            </a:extLst>
          </p:cNvPr>
          <p:cNvSpPr txBox="1"/>
          <p:nvPr/>
        </p:nvSpPr>
        <p:spPr>
          <a:xfrm>
            <a:off x="4189123" y="3419229"/>
            <a:ext cx="191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IAM Roles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1791F4F6-5A98-4864-A479-F4531F624940}"/>
              </a:ext>
            </a:extLst>
          </p:cNvPr>
          <p:cNvSpPr txBox="1"/>
          <p:nvPr/>
        </p:nvSpPr>
        <p:spPr>
          <a:xfrm>
            <a:off x="3597300" y="3388191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11</a:t>
            </a:r>
          </a:p>
        </p:txBody>
      </p:sp>
      <p:sp>
        <p:nvSpPr>
          <p:cNvPr id="172" name="Shape 1203">
            <a:extLst>
              <a:ext uri="{FF2B5EF4-FFF2-40B4-BE49-F238E27FC236}">
                <a16:creationId xmlns="" xmlns:a16="http://schemas.microsoft.com/office/drawing/2014/main" id="{455F3952-8F13-4C62-B225-484E9CB1C63E}"/>
              </a:ext>
            </a:extLst>
          </p:cNvPr>
          <p:cNvSpPr/>
          <p:nvPr/>
        </p:nvSpPr>
        <p:spPr>
          <a:xfrm rot="16200000">
            <a:off x="3549100" y="3833384"/>
            <a:ext cx="495867" cy="572875"/>
          </a:xfrm>
          <a:prstGeom prst="rect">
            <a:avLst/>
          </a:prstGeom>
          <a:solidFill>
            <a:srgbClr val="B45F0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354"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IN" sz="2800" b="1" dirty="0">
              <a:solidFill>
                <a:srgbClr val="1F4E79"/>
              </a:solidFill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="" xmlns:a16="http://schemas.microsoft.com/office/drawing/2014/main" id="{08296DF9-7FCC-4F19-84BE-37EAB4D6423C}"/>
              </a:ext>
            </a:extLst>
          </p:cNvPr>
          <p:cNvSpPr txBox="1"/>
          <p:nvPr/>
        </p:nvSpPr>
        <p:spPr>
          <a:xfrm>
            <a:off x="4189123" y="3981322"/>
            <a:ext cx="191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Demo 3: Roles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="" xmlns:a16="http://schemas.microsoft.com/office/drawing/2014/main" id="{EB281B89-204E-493D-94DF-4FEDBC4F50D3}"/>
              </a:ext>
            </a:extLst>
          </p:cNvPr>
          <p:cNvSpPr txBox="1"/>
          <p:nvPr/>
        </p:nvSpPr>
        <p:spPr>
          <a:xfrm>
            <a:off x="3606896" y="3973047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12</a:t>
            </a:r>
          </a:p>
        </p:txBody>
      </p:sp>
      <p:sp>
        <p:nvSpPr>
          <p:cNvPr id="175" name="Shape 1203">
            <a:extLst>
              <a:ext uri="{FF2B5EF4-FFF2-40B4-BE49-F238E27FC236}">
                <a16:creationId xmlns="" xmlns:a16="http://schemas.microsoft.com/office/drawing/2014/main" id="{623C6F96-4416-40AD-A97D-A811D7720498}"/>
              </a:ext>
            </a:extLst>
          </p:cNvPr>
          <p:cNvSpPr/>
          <p:nvPr/>
        </p:nvSpPr>
        <p:spPr>
          <a:xfrm rot="16200000">
            <a:off x="3549100" y="4410656"/>
            <a:ext cx="495867" cy="572875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3B95F768-20ED-4DE2-B8F8-D1CCB17E7385}"/>
              </a:ext>
            </a:extLst>
          </p:cNvPr>
          <p:cNvSpPr txBox="1"/>
          <p:nvPr/>
        </p:nvSpPr>
        <p:spPr>
          <a:xfrm>
            <a:off x="3598017" y="4541442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1600" dirty="0">
                <a:solidFill>
                  <a:prstClr val="white"/>
                </a:solidFill>
                <a:latin typeface="Raleway"/>
              </a:rPr>
              <a:t>13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A4250279-2855-45F6-B084-F87DC552589F}"/>
              </a:ext>
            </a:extLst>
          </p:cNvPr>
          <p:cNvGrpSpPr/>
          <p:nvPr/>
        </p:nvGrpSpPr>
        <p:grpSpPr>
          <a:xfrm>
            <a:off x="6243209" y="1613903"/>
            <a:ext cx="2591653" cy="3924826"/>
            <a:chOff x="5018624" y="1227303"/>
            <a:chExt cx="1943740" cy="2943620"/>
          </a:xfrm>
        </p:grpSpPr>
        <p:sp>
          <p:nvSpPr>
            <p:cNvPr id="181" name="Shape 1203">
              <a:extLst>
                <a:ext uri="{FF2B5EF4-FFF2-40B4-BE49-F238E27FC236}">
                  <a16:creationId xmlns="" xmlns:a16="http://schemas.microsoft.com/office/drawing/2014/main" id="{37A878AB-5E12-4860-A5CE-DF201F168C3D}"/>
                </a:ext>
              </a:extLst>
            </p:cNvPr>
            <p:cNvSpPr/>
            <p:nvPr/>
          </p:nvSpPr>
          <p:spPr>
            <a:xfrm rot="16200000">
              <a:off x="5047502" y="1198425"/>
              <a:ext cx="371900" cy="429656"/>
            </a:xfrm>
            <a:prstGeom prst="rect">
              <a:avLst/>
            </a:prstGeom>
            <a:solidFill>
              <a:srgbClr val="60487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D5C15E2D-1D79-4490-8A49-9486DCF08094}"/>
                </a:ext>
              </a:extLst>
            </p:cNvPr>
            <p:cNvSpPr txBox="1"/>
            <p:nvPr/>
          </p:nvSpPr>
          <p:spPr>
            <a:xfrm>
              <a:off x="5527519" y="1309378"/>
              <a:ext cx="143484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Pre-CloudWatch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18E9B4C7-F6B0-41CC-BAC9-2CD7BE77E939}"/>
                </a:ext>
              </a:extLst>
            </p:cNvPr>
            <p:cNvSpPr txBox="1"/>
            <p:nvPr/>
          </p:nvSpPr>
          <p:spPr>
            <a:xfrm>
              <a:off x="5077532" y="1283197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15</a:t>
              </a:r>
            </a:p>
          </p:txBody>
        </p:sp>
        <p:sp>
          <p:nvSpPr>
            <p:cNvPr id="184" name="Shape 1203">
              <a:extLst>
                <a:ext uri="{FF2B5EF4-FFF2-40B4-BE49-F238E27FC236}">
                  <a16:creationId xmlns="" xmlns:a16="http://schemas.microsoft.com/office/drawing/2014/main" id="{61918AD5-2C42-4852-959D-A5427C072832}"/>
                </a:ext>
              </a:extLst>
            </p:cNvPr>
            <p:cNvSpPr/>
            <p:nvPr/>
          </p:nvSpPr>
          <p:spPr>
            <a:xfrm rot="16200000">
              <a:off x="5047502" y="1631211"/>
              <a:ext cx="371900" cy="429656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="" xmlns:a16="http://schemas.microsoft.com/office/drawing/2014/main" id="{ADC6205A-2319-446B-9F6A-DD93FF76786B}"/>
                </a:ext>
              </a:extLst>
            </p:cNvPr>
            <p:cNvSpPr txBox="1"/>
            <p:nvPr/>
          </p:nvSpPr>
          <p:spPr>
            <a:xfrm>
              <a:off x="5527519" y="1663188"/>
              <a:ext cx="143484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Introduction to CloudWatch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="" xmlns:a16="http://schemas.microsoft.com/office/drawing/2014/main" id="{BCA622EE-1A50-4401-9EDE-DB55A3D2F3A6}"/>
                </a:ext>
              </a:extLst>
            </p:cNvPr>
            <p:cNvSpPr txBox="1"/>
            <p:nvPr/>
          </p:nvSpPr>
          <p:spPr>
            <a:xfrm>
              <a:off x="5084190" y="1722642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16</a:t>
              </a:r>
            </a:p>
          </p:txBody>
        </p:sp>
        <p:sp>
          <p:nvSpPr>
            <p:cNvPr id="187" name="Shape 1203">
              <a:extLst>
                <a:ext uri="{FF2B5EF4-FFF2-40B4-BE49-F238E27FC236}">
                  <a16:creationId xmlns="" xmlns:a16="http://schemas.microsoft.com/office/drawing/2014/main" id="{CEC2750B-4356-4755-9DA4-1F4AC3305995}"/>
                </a:ext>
              </a:extLst>
            </p:cNvPr>
            <p:cNvSpPr/>
            <p:nvPr/>
          </p:nvSpPr>
          <p:spPr>
            <a:xfrm rot="16200000">
              <a:off x="5047502" y="2057340"/>
              <a:ext cx="371900" cy="429656"/>
            </a:xfrm>
            <a:prstGeom prst="rect">
              <a:avLst/>
            </a:prstGeom>
            <a:solidFill>
              <a:srgbClr val="6B9F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758C283A-8CC9-48DA-8DC0-7C9D1CFADC4D}"/>
                </a:ext>
              </a:extLst>
            </p:cNvPr>
            <p:cNvSpPr txBox="1"/>
            <p:nvPr/>
          </p:nvSpPr>
          <p:spPr>
            <a:xfrm>
              <a:off x="5090849" y="2142111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17</a:t>
              </a:r>
            </a:p>
          </p:txBody>
        </p:sp>
        <p:sp>
          <p:nvSpPr>
            <p:cNvPr id="189" name="Shape 1203">
              <a:extLst>
                <a:ext uri="{FF2B5EF4-FFF2-40B4-BE49-F238E27FC236}">
                  <a16:creationId xmlns="" xmlns:a16="http://schemas.microsoft.com/office/drawing/2014/main" id="{4F03EE45-66D7-4253-BEDE-9D91E76468F7}"/>
                </a:ext>
              </a:extLst>
            </p:cNvPr>
            <p:cNvSpPr/>
            <p:nvPr/>
          </p:nvSpPr>
          <p:spPr>
            <a:xfrm rot="16200000">
              <a:off x="5047502" y="2473249"/>
              <a:ext cx="371900" cy="429656"/>
            </a:xfrm>
            <a:prstGeom prst="rect">
              <a:avLst/>
            </a:prstGeom>
            <a:solidFill>
              <a:srgbClr val="F07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02E4DC3F-8891-4BE8-AC61-B798C0796546}"/>
                </a:ext>
              </a:extLst>
            </p:cNvPr>
            <p:cNvSpPr txBox="1"/>
            <p:nvPr/>
          </p:nvSpPr>
          <p:spPr>
            <a:xfrm>
              <a:off x="5527519" y="2604178"/>
              <a:ext cx="143484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Architecture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="" xmlns:a16="http://schemas.microsoft.com/office/drawing/2014/main" id="{A80A50FC-FBBF-4FB9-BECE-9BC178727135}"/>
                </a:ext>
              </a:extLst>
            </p:cNvPr>
            <p:cNvSpPr txBox="1"/>
            <p:nvPr/>
          </p:nvSpPr>
          <p:spPr>
            <a:xfrm>
              <a:off x="5090849" y="2561118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18</a:t>
              </a:r>
            </a:p>
          </p:txBody>
        </p:sp>
        <p:sp>
          <p:nvSpPr>
            <p:cNvPr id="192" name="Shape 1203">
              <a:extLst>
                <a:ext uri="{FF2B5EF4-FFF2-40B4-BE49-F238E27FC236}">
                  <a16:creationId xmlns="" xmlns:a16="http://schemas.microsoft.com/office/drawing/2014/main" id="{8ADBF862-8A75-475F-A3D9-C06347139F62}"/>
                </a:ext>
              </a:extLst>
            </p:cNvPr>
            <p:cNvSpPr/>
            <p:nvPr/>
          </p:nvSpPr>
          <p:spPr>
            <a:xfrm rot="16200000">
              <a:off x="5047502" y="2911890"/>
              <a:ext cx="371900" cy="429656"/>
            </a:xfrm>
            <a:prstGeom prst="rect">
              <a:avLst/>
            </a:prstGeom>
            <a:solidFill>
              <a:srgbClr val="B45F0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="" xmlns:a16="http://schemas.microsoft.com/office/drawing/2014/main" id="{50A8EF14-16CA-42B1-8726-8F58A623FD5E}"/>
                </a:ext>
              </a:extLst>
            </p:cNvPr>
            <p:cNvSpPr txBox="1"/>
            <p:nvPr/>
          </p:nvSpPr>
          <p:spPr>
            <a:xfrm>
              <a:off x="5090849" y="3016637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19</a:t>
              </a:r>
            </a:p>
          </p:txBody>
        </p:sp>
        <p:sp>
          <p:nvSpPr>
            <p:cNvPr id="200" name="Shape 1203">
              <a:extLst>
                <a:ext uri="{FF2B5EF4-FFF2-40B4-BE49-F238E27FC236}">
                  <a16:creationId xmlns="" xmlns:a16="http://schemas.microsoft.com/office/drawing/2014/main" id="{3A7CD482-8586-4EF7-801C-5F222B9C86DE}"/>
                </a:ext>
              </a:extLst>
            </p:cNvPr>
            <p:cNvSpPr/>
            <p:nvPr/>
          </p:nvSpPr>
          <p:spPr>
            <a:xfrm rot="16200000">
              <a:off x="5047502" y="3344844"/>
              <a:ext cx="371900" cy="429656"/>
            </a:xfrm>
            <a:prstGeom prst="rect">
              <a:avLst/>
            </a:prstGeom>
            <a:solidFill>
              <a:srgbClr val="1B58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="" xmlns:a16="http://schemas.microsoft.com/office/drawing/2014/main" id="{47700717-1F34-413A-BBB5-723FD3D2DA22}"/>
                </a:ext>
              </a:extLst>
            </p:cNvPr>
            <p:cNvSpPr txBox="1"/>
            <p:nvPr/>
          </p:nvSpPr>
          <p:spPr>
            <a:xfrm>
              <a:off x="5084190" y="3442933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20</a:t>
              </a:r>
            </a:p>
          </p:txBody>
        </p:sp>
        <p:sp>
          <p:nvSpPr>
            <p:cNvPr id="197" name="Shape 1203">
              <a:extLst>
                <a:ext uri="{FF2B5EF4-FFF2-40B4-BE49-F238E27FC236}">
                  <a16:creationId xmlns="" xmlns:a16="http://schemas.microsoft.com/office/drawing/2014/main" id="{561D44C3-603D-4FB1-ABB8-019851247FFB}"/>
                </a:ext>
              </a:extLst>
            </p:cNvPr>
            <p:cNvSpPr/>
            <p:nvPr/>
          </p:nvSpPr>
          <p:spPr>
            <a:xfrm rot="16200000">
              <a:off x="5047502" y="3770145"/>
              <a:ext cx="371900" cy="429656"/>
            </a:xfrm>
            <a:prstGeom prst="rect">
              <a:avLst/>
            </a:prstGeom>
            <a:solidFill>
              <a:srgbClr val="32323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59021CD7-2A51-4600-8C17-508E7E44C0F5}"/>
                </a:ext>
              </a:extLst>
            </p:cNvPr>
            <p:cNvSpPr txBox="1"/>
            <p:nvPr/>
          </p:nvSpPr>
          <p:spPr>
            <a:xfrm>
              <a:off x="5520505" y="2987924"/>
              <a:ext cx="143484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Dashboard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="" xmlns:a16="http://schemas.microsoft.com/office/drawing/2014/main" id="{585EB617-58B1-460B-84B4-9E19F08AC853}"/>
                </a:ext>
              </a:extLst>
            </p:cNvPr>
            <p:cNvSpPr txBox="1"/>
            <p:nvPr/>
          </p:nvSpPr>
          <p:spPr>
            <a:xfrm>
              <a:off x="5084190" y="3833958"/>
              <a:ext cx="299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F9EE10A3-CB0F-4CD6-B249-4A5BC141D216}"/>
                </a:ext>
              </a:extLst>
            </p:cNvPr>
            <p:cNvSpPr txBox="1"/>
            <p:nvPr/>
          </p:nvSpPr>
          <p:spPr>
            <a:xfrm>
              <a:off x="5527519" y="2165194"/>
              <a:ext cx="1434845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Metrics &amp; Namespaces</a:t>
              </a:r>
            </a:p>
          </p:txBody>
        </p:sp>
      </p:grpSp>
      <p:sp>
        <p:nvSpPr>
          <p:cNvPr id="203" name="Shape 1203">
            <a:extLst>
              <a:ext uri="{FF2B5EF4-FFF2-40B4-BE49-F238E27FC236}">
                <a16:creationId xmlns="" xmlns:a16="http://schemas.microsoft.com/office/drawing/2014/main" id="{79923950-9B5A-404E-9346-727264F6B744}"/>
              </a:ext>
            </a:extLst>
          </p:cNvPr>
          <p:cNvSpPr/>
          <p:nvPr/>
        </p:nvSpPr>
        <p:spPr>
          <a:xfrm rot="16200000">
            <a:off x="8969666" y="1572785"/>
            <a:ext cx="495867" cy="572875"/>
          </a:xfrm>
          <a:prstGeom prst="rect">
            <a:avLst/>
          </a:prstGeom>
          <a:solidFill>
            <a:srgbClr val="32323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="" xmlns:a16="http://schemas.microsoft.com/office/drawing/2014/main" id="{5B6A8AA4-E2B4-4D38-AFE2-52F09BE6AEBB}"/>
              </a:ext>
            </a:extLst>
          </p:cNvPr>
          <p:cNvSpPr txBox="1"/>
          <p:nvPr/>
        </p:nvSpPr>
        <p:spPr>
          <a:xfrm>
            <a:off x="9609689" y="1699204"/>
            <a:ext cx="191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Demo 2: Alarm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A0029AFD-9184-4E36-85E0-7093AD037D26}"/>
              </a:ext>
            </a:extLst>
          </p:cNvPr>
          <p:cNvSpPr txBox="1"/>
          <p:nvPr/>
        </p:nvSpPr>
        <p:spPr>
          <a:xfrm>
            <a:off x="9009706" y="1685814"/>
            <a:ext cx="3994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22</a:t>
            </a:r>
          </a:p>
        </p:txBody>
      </p:sp>
      <p:sp>
        <p:nvSpPr>
          <p:cNvPr id="206" name="Shape 1203">
            <a:extLst>
              <a:ext uri="{FF2B5EF4-FFF2-40B4-BE49-F238E27FC236}">
                <a16:creationId xmlns="" xmlns:a16="http://schemas.microsoft.com/office/drawing/2014/main" id="{D6479710-06B8-4EC4-AA9C-E94FEF71937F}"/>
              </a:ext>
            </a:extLst>
          </p:cNvPr>
          <p:cNvSpPr/>
          <p:nvPr/>
        </p:nvSpPr>
        <p:spPr>
          <a:xfrm rot="16200000">
            <a:off x="8969666" y="2149833"/>
            <a:ext cx="495867" cy="572875"/>
          </a:xfrm>
          <a:prstGeom prst="rect">
            <a:avLst/>
          </a:prstGeom>
          <a:solidFill>
            <a:srgbClr val="6B9F2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EF4118A7-5743-4488-BCB5-84A9FB3D3D05}"/>
              </a:ext>
            </a:extLst>
          </p:cNvPr>
          <p:cNvSpPr txBox="1"/>
          <p:nvPr/>
        </p:nvSpPr>
        <p:spPr>
          <a:xfrm>
            <a:off x="9609689" y="2297770"/>
            <a:ext cx="191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CloudWatch Logs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="" xmlns:a16="http://schemas.microsoft.com/office/drawing/2014/main" id="{BE08BB30-C1CE-4F46-BBD9-88032A55C9B2}"/>
              </a:ext>
            </a:extLst>
          </p:cNvPr>
          <p:cNvSpPr txBox="1"/>
          <p:nvPr/>
        </p:nvSpPr>
        <p:spPr>
          <a:xfrm>
            <a:off x="9018583" y="2271741"/>
            <a:ext cx="3994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23</a:t>
            </a:r>
          </a:p>
        </p:txBody>
      </p:sp>
      <p:sp>
        <p:nvSpPr>
          <p:cNvPr id="209" name="Shape 1203">
            <a:extLst>
              <a:ext uri="{FF2B5EF4-FFF2-40B4-BE49-F238E27FC236}">
                <a16:creationId xmlns="" xmlns:a16="http://schemas.microsoft.com/office/drawing/2014/main" id="{69FB3504-85CA-4A52-940B-7D0EF19074FA}"/>
              </a:ext>
            </a:extLst>
          </p:cNvPr>
          <p:cNvSpPr/>
          <p:nvPr/>
        </p:nvSpPr>
        <p:spPr>
          <a:xfrm rot="16200000">
            <a:off x="8969666" y="2718005"/>
            <a:ext cx="495867" cy="572875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1F4E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Calibri Light" panose="020F0302020204030204"/>
              <a:ea typeface="Helvetica"/>
              <a:cs typeface="Helvetica"/>
              <a:sym typeface="Helvetic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="" xmlns:a16="http://schemas.microsoft.com/office/drawing/2014/main" id="{D749C3B0-C948-4E28-A25D-B7580B1B8D3F}"/>
              </a:ext>
            </a:extLst>
          </p:cNvPr>
          <p:cNvSpPr txBox="1"/>
          <p:nvPr/>
        </p:nvSpPr>
        <p:spPr>
          <a:xfrm>
            <a:off x="9027462" y="2831033"/>
            <a:ext cx="3994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B79BCD0-350A-461D-96EC-913B901B9B97}"/>
              </a:ext>
            </a:extLst>
          </p:cNvPr>
          <p:cNvGrpSpPr/>
          <p:nvPr/>
        </p:nvGrpSpPr>
        <p:grpSpPr>
          <a:xfrm>
            <a:off x="8931162" y="3311054"/>
            <a:ext cx="2591653" cy="495867"/>
            <a:chOff x="8864228" y="3425157"/>
            <a:chExt cx="2591653" cy="495867"/>
          </a:xfrm>
        </p:grpSpPr>
        <p:sp>
          <p:nvSpPr>
            <p:cNvPr id="211" name="Shape 1203">
              <a:extLst>
                <a:ext uri="{FF2B5EF4-FFF2-40B4-BE49-F238E27FC236}">
                  <a16:creationId xmlns="" xmlns:a16="http://schemas.microsoft.com/office/drawing/2014/main" id="{4B544F29-B1C1-47E0-BCA0-F96BF88BF2F0}"/>
                </a:ext>
              </a:extLst>
            </p:cNvPr>
            <p:cNvSpPr/>
            <p:nvPr/>
          </p:nvSpPr>
          <p:spPr>
            <a:xfrm rot="16200000">
              <a:off x="8902732" y="3386653"/>
              <a:ext cx="495867" cy="572875"/>
            </a:xfrm>
            <a:prstGeom prst="rect">
              <a:avLst/>
            </a:prstGeom>
            <a:solidFill>
              <a:srgbClr val="1B58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="" xmlns:a16="http://schemas.microsoft.com/office/drawing/2014/main" id="{6C637A54-2A37-4CDB-B8E3-4F51CB3FED70}"/>
                </a:ext>
              </a:extLst>
            </p:cNvPr>
            <p:cNvSpPr txBox="1"/>
            <p:nvPr/>
          </p:nvSpPr>
          <p:spPr>
            <a:xfrm>
              <a:off x="9542755" y="3551065"/>
              <a:ext cx="1913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Pricing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332210E1-7394-493E-A848-274898EB7FF3}"/>
                </a:ext>
              </a:extLst>
            </p:cNvPr>
            <p:cNvSpPr txBox="1"/>
            <p:nvPr/>
          </p:nvSpPr>
          <p:spPr>
            <a:xfrm>
              <a:off x="8941771" y="3503812"/>
              <a:ext cx="39946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25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="" xmlns:a16="http://schemas.microsoft.com/office/drawing/2014/main" id="{AE5B08F9-985D-4344-B519-EEC0A59CB494}"/>
              </a:ext>
            </a:extLst>
          </p:cNvPr>
          <p:cNvSpPr txBox="1"/>
          <p:nvPr/>
        </p:nvSpPr>
        <p:spPr>
          <a:xfrm>
            <a:off x="9609689" y="2898495"/>
            <a:ext cx="191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Demo 3: Logs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4148EBED-FF88-4547-94D8-F683AA350A0A}"/>
              </a:ext>
            </a:extLst>
          </p:cNvPr>
          <p:cNvSpPr txBox="1"/>
          <p:nvPr/>
        </p:nvSpPr>
        <p:spPr>
          <a:xfrm>
            <a:off x="1332811" y="2255204"/>
            <a:ext cx="191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Why Access Management?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EF5C9F4-223C-4BB1-B50A-88E2CD7DD366}"/>
              </a:ext>
            </a:extLst>
          </p:cNvPr>
          <p:cNvSpPr txBox="1"/>
          <p:nvPr/>
        </p:nvSpPr>
        <p:spPr>
          <a:xfrm>
            <a:off x="4189123" y="4575211"/>
            <a:ext cx="191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Identity Federation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4C0C48AD-5805-4B41-A110-4CA82C68EABB}"/>
              </a:ext>
            </a:extLst>
          </p:cNvPr>
          <p:cNvSpPr txBox="1"/>
          <p:nvPr/>
        </p:nvSpPr>
        <p:spPr>
          <a:xfrm>
            <a:off x="6897845" y="4490005"/>
            <a:ext cx="191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Demo 1: Metrics &amp; Namespaces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D6AD532-B4FF-479E-8471-EEC14F2A5832}"/>
              </a:ext>
            </a:extLst>
          </p:cNvPr>
          <p:cNvSpPr txBox="1"/>
          <p:nvPr/>
        </p:nvSpPr>
        <p:spPr>
          <a:xfrm>
            <a:off x="6921736" y="5128411"/>
            <a:ext cx="191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/>
              </a:rPr>
              <a:t>CloudWatch Alarms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4573895D-6604-4E14-9BEE-CBA6EA031BA3}"/>
              </a:ext>
            </a:extLst>
          </p:cNvPr>
          <p:cNvGrpSpPr/>
          <p:nvPr/>
        </p:nvGrpSpPr>
        <p:grpSpPr>
          <a:xfrm>
            <a:off x="8931162" y="3944321"/>
            <a:ext cx="2591653" cy="981421"/>
            <a:chOff x="8864228" y="3425157"/>
            <a:chExt cx="2591653" cy="981421"/>
          </a:xfrm>
        </p:grpSpPr>
        <p:sp>
          <p:nvSpPr>
            <p:cNvPr id="94" name="Shape 1203">
              <a:extLst>
                <a:ext uri="{FF2B5EF4-FFF2-40B4-BE49-F238E27FC236}">
                  <a16:creationId xmlns="" xmlns:a16="http://schemas.microsoft.com/office/drawing/2014/main" id="{7C7F4BF2-3BBC-4401-9605-C9C168E1267C}"/>
                </a:ext>
              </a:extLst>
            </p:cNvPr>
            <p:cNvSpPr/>
            <p:nvPr/>
          </p:nvSpPr>
          <p:spPr>
            <a:xfrm rot="16200000">
              <a:off x="8902732" y="3386653"/>
              <a:ext cx="495867" cy="572875"/>
            </a:xfrm>
            <a:prstGeom prst="rect">
              <a:avLst/>
            </a:prstGeom>
            <a:solidFill>
              <a:srgbClr val="1B58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>
                  <a:solidFill>
                    <a:srgbClr val="1F4E7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1CC56A53-3B22-4C1E-BC56-26D227249B35}"/>
                </a:ext>
              </a:extLst>
            </p:cNvPr>
            <p:cNvSpPr txBox="1"/>
            <p:nvPr/>
          </p:nvSpPr>
          <p:spPr>
            <a:xfrm>
              <a:off x="9542755" y="3551065"/>
              <a:ext cx="1913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aleway"/>
                </a:rPr>
                <a:t>Design Patterns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A62FA0D6-F92A-4268-8783-A6FCAD5C2E54}"/>
                </a:ext>
              </a:extLst>
            </p:cNvPr>
            <p:cNvSpPr txBox="1"/>
            <p:nvPr/>
          </p:nvSpPr>
          <p:spPr>
            <a:xfrm>
              <a:off x="8941771" y="3503812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</a:rPr>
                <a:t>26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A62FA0D6-F92A-4268-8783-A6FCAD5C2E54}"/>
                </a:ext>
              </a:extLst>
            </p:cNvPr>
            <p:cNvSpPr txBox="1"/>
            <p:nvPr/>
          </p:nvSpPr>
          <p:spPr>
            <a:xfrm>
              <a:off x="8938825" y="4068024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aleway"/>
                </a:rPr>
                <a:t>27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0E3CC356-395D-42C7-BC3D-B6A0FCA9F18B}"/>
              </a:ext>
            </a:extLst>
          </p:cNvPr>
          <p:cNvSpPr txBox="1"/>
          <p:nvPr/>
        </p:nvSpPr>
        <p:spPr>
          <a:xfrm>
            <a:off x="9600358" y="464874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aleway"/>
              </a:rPr>
              <a:t>Quiz</a:t>
            </a:r>
            <a:endParaRPr 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75831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E719F7F-991F-4DD6-A1D4-3B3686A32945}"/>
              </a:ext>
            </a:extLst>
          </p:cNvPr>
          <p:cNvSpPr txBox="1"/>
          <p:nvPr/>
        </p:nvSpPr>
        <p:spPr>
          <a:xfrm>
            <a:off x="296042" y="368255"/>
            <a:ext cx="5203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Demo 1: IAM Users &amp; Groups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7BE24BBD-72D7-44AD-BD85-96FFB51DA837}"/>
              </a:ext>
            </a:extLst>
          </p:cNvPr>
          <p:cNvSpPr/>
          <p:nvPr/>
        </p:nvSpPr>
        <p:spPr>
          <a:xfrm>
            <a:off x="2740630" y="1569290"/>
            <a:ext cx="6710740" cy="46084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Create 2 users using IAM console – admin1, user1.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Use “admin1” and “user1” to sign in to the console.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Login to the management console using both the users.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Create 2 groups – </a:t>
            </a:r>
            <a:r>
              <a:rPr lang="en-IN" sz="1400" dirty="0" err="1">
                <a:solidFill>
                  <a:schemeClr val="tx1"/>
                </a:solidFill>
                <a:latin typeface="Raleway"/>
              </a:rPr>
              <a:t>awsfoundation</a:t>
            </a:r>
            <a:r>
              <a:rPr lang="en-IN" sz="1400" dirty="0">
                <a:solidFill>
                  <a:schemeClr val="tx1"/>
                </a:solidFill>
                <a:latin typeface="Raleway"/>
              </a:rPr>
              <a:t>, </a:t>
            </a:r>
            <a:r>
              <a:rPr lang="en-IN" sz="1400" dirty="0" err="1">
                <a:solidFill>
                  <a:schemeClr val="tx1"/>
                </a:solidFill>
                <a:latin typeface="Raleway"/>
              </a:rPr>
              <a:t>consolegroup</a:t>
            </a:r>
            <a:r>
              <a:rPr lang="en-IN" sz="1400" dirty="0">
                <a:solidFill>
                  <a:schemeClr val="tx1"/>
                </a:solidFill>
                <a:latin typeface="Raleway"/>
              </a:rPr>
              <a:t>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Add “admin1” to group </a:t>
            </a:r>
            <a:r>
              <a:rPr lang="en-IN" sz="1400" dirty="0" err="1">
                <a:solidFill>
                  <a:schemeClr val="tx1"/>
                </a:solidFill>
                <a:latin typeface="Raleway"/>
              </a:rPr>
              <a:t>awsfoundation</a:t>
            </a:r>
            <a:r>
              <a:rPr lang="en-IN" sz="1400" dirty="0">
                <a:solidFill>
                  <a:schemeClr val="tx1"/>
                </a:solidFill>
                <a:latin typeface="Raleway"/>
              </a:rPr>
              <a:t> and “user1” to </a:t>
            </a:r>
            <a:r>
              <a:rPr lang="en-IN" sz="1400" dirty="0" err="1">
                <a:solidFill>
                  <a:schemeClr val="tx1"/>
                </a:solidFill>
                <a:latin typeface="Raleway"/>
              </a:rPr>
              <a:t>consolegroup</a:t>
            </a:r>
            <a:r>
              <a:rPr lang="en-IN" sz="1400" dirty="0">
                <a:solidFill>
                  <a:schemeClr val="tx1"/>
                </a:solidFill>
                <a:latin typeface="Raleway"/>
              </a:rPr>
              <a:t>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Create access keys for both the users.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Deactivate the access keys.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Rotate access keys (only using CLI).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Find unused passwords and access keys.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Check credential report.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Delete all the users and groups.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sz="1400" dirty="0">
                <a:solidFill>
                  <a:schemeClr val="tx1"/>
                </a:solidFill>
                <a:latin typeface="Raleway"/>
              </a:rPr>
              <a:t>Enable MFA for admin1 user.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400" dirty="0">
              <a:solidFill>
                <a:schemeClr val="tx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112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2">
            <a:extLst>
              <a:ext uri="{FF2B5EF4-FFF2-40B4-BE49-F238E27FC236}">
                <a16:creationId xmlns="" xmlns:a16="http://schemas.microsoft.com/office/drawing/2014/main" id="{A206B978-ECF1-4F30-80AE-B38DE6BB1FD9}"/>
              </a:ext>
            </a:extLst>
          </p:cNvPr>
          <p:cNvSpPr txBox="1">
            <a:spLocks/>
          </p:cNvSpPr>
          <p:nvPr/>
        </p:nvSpPr>
        <p:spPr>
          <a:xfrm>
            <a:off x="2173356" y="2528243"/>
            <a:ext cx="7845287" cy="27435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Root user should not be used at all.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MFA should be enabled for ROOT user as well.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ROOT user can also be used for programmatic access.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Access ID and Secret Access key can be created for ROOT user as well.</a:t>
            </a:r>
          </a:p>
        </p:txBody>
      </p:sp>
      <p:sp>
        <p:nvSpPr>
          <p:cNvPr id="6" name="Rounded Rectangle 24">
            <a:extLst>
              <a:ext uri="{FF2B5EF4-FFF2-40B4-BE49-F238E27FC236}">
                <a16:creationId xmlns="" xmlns:a16="http://schemas.microsoft.com/office/drawing/2014/main" id="{6D03F52D-BE31-4F53-87D8-B9B8417DF725}"/>
              </a:ext>
            </a:extLst>
          </p:cNvPr>
          <p:cNvSpPr/>
          <p:nvPr/>
        </p:nvSpPr>
        <p:spPr>
          <a:xfrm>
            <a:off x="4246105" y="1245397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The “ROOT”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B88A3E-B7FA-463D-8946-C2365DB1C6EF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The “ROOT” User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2351543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9574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B42E83EC-2793-4F9D-A446-9FCB5B4F0C7A}"/>
              </a:ext>
            </a:extLst>
          </p:cNvPr>
          <p:cNvSpPr txBox="1">
            <a:spLocks/>
          </p:cNvSpPr>
          <p:nvPr/>
        </p:nvSpPr>
        <p:spPr>
          <a:xfrm>
            <a:off x="471128" y="3272297"/>
            <a:ext cx="3157704" cy="7450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Raleway"/>
                <a:cs typeface="Chalkboard SE Regular"/>
              </a:rPr>
              <a:t>Introduction to JSON – Java Script Object Notation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BC20F9-6120-4E12-A921-AAC392EB2678}"/>
              </a:ext>
            </a:extLst>
          </p:cNvPr>
          <p:cNvSpPr/>
          <p:nvPr/>
        </p:nvSpPr>
        <p:spPr>
          <a:xfrm>
            <a:off x="4267629" y="1520116"/>
            <a:ext cx="7355786" cy="424944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“EmpID” :  12345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EmpName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” :  “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xyz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” 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/>
                <a:ea typeface="+mn-ea"/>
                <a:cs typeface="Chalkboard SE Regular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327130EE-8D84-4BC9-B4CA-189B12B9429E}"/>
              </a:ext>
            </a:extLst>
          </p:cNvPr>
          <p:cNvSpPr/>
          <p:nvPr/>
        </p:nvSpPr>
        <p:spPr>
          <a:xfrm>
            <a:off x="4547032" y="2287929"/>
            <a:ext cx="6796978" cy="1328664"/>
          </a:xfrm>
          <a:prstGeom prst="rect">
            <a:avLst/>
          </a:prstGeom>
          <a:solidFill>
            <a:srgbClr val="F7964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“Address” :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“Building” :  “Bldg-1”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“Street” : ”40/1 Blvd”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ZipCode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” : 654321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} ,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514B81F-0B63-495C-97D0-8B661990BA67}"/>
              </a:ext>
            </a:extLst>
          </p:cNvPr>
          <p:cNvSpPr/>
          <p:nvPr/>
        </p:nvSpPr>
        <p:spPr>
          <a:xfrm>
            <a:off x="4511063" y="3683048"/>
            <a:ext cx="6796978" cy="37057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“Skills” : [ “AWS” , “Java” , “Oracle” ] ,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7629F32-8F8E-425F-A428-C8634F63B3EE}"/>
              </a:ext>
            </a:extLst>
          </p:cNvPr>
          <p:cNvSpPr/>
          <p:nvPr/>
        </p:nvSpPr>
        <p:spPr>
          <a:xfrm>
            <a:off x="4547032" y="4095635"/>
            <a:ext cx="6796978" cy="1683782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“cars” : [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{ “name” : “Toyota” , “models” : [ “Prius” , “Camry” , “Corolla”] }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{ “name” : “Honda” , “models” : [ “Accord” , “Civic” ] }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{ “name” : “Jeep”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]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3E1BBA1C-E502-4B73-94A1-9B5E1716537E}"/>
              </a:ext>
            </a:extLst>
          </p:cNvPr>
          <p:cNvSpPr/>
          <p:nvPr/>
        </p:nvSpPr>
        <p:spPr>
          <a:xfrm>
            <a:off x="10435000" y="1620207"/>
            <a:ext cx="1175008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“EmpID”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FDFED35E-B98B-4401-B6F8-0FF42D846DD0}"/>
              </a:ext>
            </a:extLst>
          </p:cNvPr>
          <p:cNvSpPr/>
          <p:nvPr/>
        </p:nvSpPr>
        <p:spPr>
          <a:xfrm>
            <a:off x="10435000" y="2275977"/>
            <a:ext cx="1175008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“Address”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A054C8F4-1564-4367-8F6A-4BA2CC755823}"/>
              </a:ext>
            </a:extLst>
          </p:cNvPr>
          <p:cNvSpPr/>
          <p:nvPr/>
        </p:nvSpPr>
        <p:spPr>
          <a:xfrm>
            <a:off x="9767915" y="2766972"/>
            <a:ext cx="1832563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Address.Street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”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E3DAC070-3099-410B-894A-FA0D59CF4DA2}"/>
              </a:ext>
            </a:extLst>
          </p:cNvPr>
          <p:cNvSpPr/>
          <p:nvPr/>
        </p:nvSpPr>
        <p:spPr>
          <a:xfrm>
            <a:off x="10376465" y="3483969"/>
            <a:ext cx="1175010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“Skills[1]”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B40279D5-CD1B-4686-BFDA-F7532BCE38AE}"/>
              </a:ext>
            </a:extLst>
          </p:cNvPr>
          <p:cNvSpPr/>
          <p:nvPr/>
        </p:nvSpPr>
        <p:spPr>
          <a:xfrm>
            <a:off x="9609938" y="5356283"/>
            <a:ext cx="2089032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“cars[1].models[0]”</a:t>
            </a: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0859A657-AC3C-4C09-8224-2D441E188DC0}"/>
              </a:ext>
            </a:extLst>
          </p:cNvPr>
          <p:cNvSpPr/>
          <p:nvPr/>
        </p:nvSpPr>
        <p:spPr>
          <a:xfrm>
            <a:off x="5140412" y="1492538"/>
            <a:ext cx="972446" cy="3705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B0D8C1E5-9932-4204-9040-5E3E5505C3B6}"/>
              </a:ext>
            </a:extLst>
          </p:cNvPr>
          <p:cNvSpPr/>
          <p:nvPr/>
        </p:nvSpPr>
        <p:spPr>
          <a:xfrm>
            <a:off x="5427599" y="2766972"/>
            <a:ext cx="2106734" cy="3705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F72AA71C-087D-4875-85E4-F2328DFE3FC2}"/>
              </a:ext>
            </a:extLst>
          </p:cNvPr>
          <p:cNvSpPr/>
          <p:nvPr/>
        </p:nvSpPr>
        <p:spPr>
          <a:xfrm>
            <a:off x="6383433" y="3695152"/>
            <a:ext cx="701402" cy="37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90BE18B-5AFC-495B-9FED-672492A6F406}"/>
              </a:ext>
            </a:extLst>
          </p:cNvPr>
          <p:cNvSpPr/>
          <p:nvPr/>
        </p:nvSpPr>
        <p:spPr>
          <a:xfrm>
            <a:off x="8718607" y="4857270"/>
            <a:ext cx="1049308" cy="3705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584738D5-1E1B-47D3-974F-C22FD888A2DC}"/>
              </a:ext>
            </a:extLst>
          </p:cNvPr>
          <p:cNvSpPr/>
          <p:nvPr/>
        </p:nvSpPr>
        <p:spPr>
          <a:xfrm>
            <a:off x="6576249" y="4367350"/>
            <a:ext cx="958084" cy="3705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676885C-7FC7-4D49-A2EE-174748BF20EB}"/>
              </a:ext>
            </a:extLst>
          </p:cNvPr>
          <p:cNvSpPr/>
          <p:nvPr/>
        </p:nvSpPr>
        <p:spPr>
          <a:xfrm>
            <a:off x="9888309" y="3996770"/>
            <a:ext cx="1832563" cy="370580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“cars[0].name”</a:t>
            </a: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633CEDA7-9EF8-4DFD-9905-3F8F2FA2289F}"/>
              </a:ext>
            </a:extLst>
          </p:cNvPr>
          <p:cNvSpPr/>
          <p:nvPr/>
        </p:nvSpPr>
        <p:spPr>
          <a:xfrm>
            <a:off x="4200939" y="1287670"/>
            <a:ext cx="380154" cy="42073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23008DD0-2A28-4BC4-961E-34A6AC0360AA}"/>
              </a:ext>
            </a:extLst>
          </p:cNvPr>
          <p:cNvSpPr/>
          <p:nvPr/>
        </p:nvSpPr>
        <p:spPr>
          <a:xfrm>
            <a:off x="4184428" y="5632489"/>
            <a:ext cx="388821" cy="3951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B1EF9BA-A792-40C6-8FD3-33B75AF25DB6}"/>
              </a:ext>
            </a:extLst>
          </p:cNvPr>
          <p:cNvSpPr/>
          <p:nvPr/>
        </p:nvSpPr>
        <p:spPr>
          <a:xfrm>
            <a:off x="4511063" y="2274832"/>
            <a:ext cx="1115572" cy="37108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lkboard SE Regular"/>
              <a:ea typeface="+mn-ea"/>
              <a:cs typeface="Chalkboard SE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6B42872-424D-4422-8D55-7290263DCDD1}"/>
              </a:ext>
            </a:extLst>
          </p:cNvPr>
          <p:cNvSpPr txBox="1"/>
          <p:nvPr/>
        </p:nvSpPr>
        <p:spPr>
          <a:xfrm>
            <a:off x="296043" y="368255"/>
            <a:ext cx="11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JSON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E0CA582-072B-43E5-A085-624F7AEA9078}"/>
              </a:ext>
            </a:extLst>
          </p:cNvPr>
          <p:cNvSpPr txBox="1">
            <a:spLocks/>
          </p:cNvSpPr>
          <p:nvPr/>
        </p:nvSpPr>
        <p:spPr>
          <a:xfrm>
            <a:off x="1847519" y="1285461"/>
            <a:ext cx="8496962" cy="5200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latin typeface="Raleway"/>
                <a:cs typeface="Chalkboard SE Regular"/>
              </a:rPr>
              <a:t>Previous Record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“EmpID” : 12345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“</a:t>
            </a:r>
            <a:r>
              <a:rPr lang="en-US" sz="2100" dirty="0" err="1">
                <a:latin typeface="Raleway"/>
                <a:cs typeface="Chalkboard SE Regular"/>
              </a:rPr>
              <a:t>EmpName</a:t>
            </a:r>
            <a:r>
              <a:rPr lang="en-US" sz="2100" dirty="0">
                <a:latin typeface="Raleway"/>
                <a:cs typeface="Chalkboard SE Regular"/>
              </a:rPr>
              <a:t>” : “</a:t>
            </a:r>
            <a:r>
              <a:rPr lang="en-US" sz="2100" dirty="0" err="1">
                <a:latin typeface="Raleway"/>
                <a:cs typeface="Chalkboard SE Regular"/>
              </a:rPr>
              <a:t>xyz</a:t>
            </a:r>
            <a:r>
              <a:rPr lang="en-US" sz="2100" dirty="0">
                <a:latin typeface="Raleway"/>
                <a:cs typeface="Chalkboard SE Regular"/>
              </a:rPr>
              <a:t>”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“Address” : {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“Building” : “Bldg-1”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“Street” : “40/1 Blvd”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“</a:t>
            </a:r>
            <a:r>
              <a:rPr lang="en-US" sz="2100" dirty="0" err="1">
                <a:latin typeface="Raleway"/>
                <a:cs typeface="Chalkboard SE Regular"/>
              </a:rPr>
              <a:t>ZipCode</a:t>
            </a:r>
            <a:r>
              <a:rPr lang="en-US" sz="2100" dirty="0">
                <a:latin typeface="Raleway"/>
                <a:cs typeface="Chalkboard SE Regular"/>
              </a:rPr>
              <a:t>” : 654321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}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“Skills” : [ “AWS” , “Java” , “Oracle” ]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“cars” : [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{ “name” : “Toyota” , “models” : [ “Prius” , “Camry” , “Corolla”] }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{ “name” : “Honda” , “models” : [ “Accord” , “Civic” ] } ,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	{ “name” : “Jeep” }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	]</a:t>
            </a:r>
          </a:p>
          <a:p>
            <a:pPr marL="0" indent="0">
              <a:buFont typeface="Arial"/>
              <a:buNone/>
            </a:pPr>
            <a:r>
              <a:rPr lang="en-US" sz="2100" dirty="0">
                <a:latin typeface="Raleway"/>
                <a:cs typeface="Chalkboard SE Regular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4ACC05D-4601-40BC-AA27-F94BB21ACA04}"/>
              </a:ext>
            </a:extLst>
          </p:cNvPr>
          <p:cNvSpPr txBox="1"/>
          <p:nvPr/>
        </p:nvSpPr>
        <p:spPr>
          <a:xfrm>
            <a:off x="296043" y="368255"/>
            <a:ext cx="11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JSON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0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4286360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IAM Policies</a:t>
            </a:r>
          </a:p>
        </p:txBody>
      </p:sp>
    </p:spTree>
    <p:extLst>
      <p:ext uri="{BB962C8B-B14F-4D97-AF65-F5344CB8AC3E}">
        <p14:creationId xmlns:p14="http://schemas.microsoft.com/office/powerpoint/2010/main" val="1289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7235F4-D76A-45F5-9F11-407E51DCAB08}"/>
              </a:ext>
            </a:extLst>
          </p:cNvPr>
          <p:cNvGrpSpPr/>
          <p:nvPr/>
        </p:nvGrpSpPr>
        <p:grpSpPr>
          <a:xfrm>
            <a:off x="875742" y="1528124"/>
            <a:ext cx="10440515" cy="4701246"/>
            <a:chOff x="1295399" y="1695444"/>
            <a:chExt cx="10440515" cy="5073977"/>
          </a:xfrm>
        </p:grpSpPr>
        <p:sp>
          <p:nvSpPr>
            <p:cNvPr id="51" name="Content Placeholder 2">
              <a:extLst>
                <a:ext uri="{FF2B5EF4-FFF2-40B4-BE49-F238E27FC236}">
                  <a16:creationId xmlns="" xmlns:a16="http://schemas.microsoft.com/office/drawing/2014/main" id="{DC0BE660-6A3B-4A87-9517-F1CB9E90265A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1695444"/>
              <a:ext cx="9601200" cy="50739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Policies are JSON documents which mention what an user or group can do on AWS resources. It defines the Authorization paradigm for AWS resources.</a:t>
              </a:r>
            </a:p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Contains 3 components at the least (EAR):</a:t>
              </a: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 marL="0" indent="0">
                <a:buNone/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Policies can be attached to Users or Groups.</a:t>
              </a: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EDD32A5A-A148-4CA5-93C9-596F47F24C44}"/>
                </a:ext>
              </a:extLst>
            </p:cNvPr>
            <p:cNvGrpSpPr/>
            <p:nvPr/>
          </p:nvGrpSpPr>
          <p:grpSpPr>
            <a:xfrm>
              <a:off x="4155874" y="2561106"/>
              <a:ext cx="7580040" cy="3475034"/>
              <a:chOff x="2465792" y="2516957"/>
              <a:chExt cx="7580040" cy="347503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9DE76468-4C44-4C99-946C-DD075A47E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681" y="2516957"/>
                <a:ext cx="0" cy="54204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="" xmlns:a16="http://schemas.microsoft.com/office/drawing/2014/main" id="{D96572DB-CB5D-4C79-BB1C-EB08FDA09BE4}"/>
                  </a:ext>
                </a:extLst>
              </p:cNvPr>
              <p:cNvCxnSpPr/>
              <p:nvPr/>
            </p:nvCxnSpPr>
            <p:spPr>
              <a:xfrm>
                <a:off x="2466682" y="3058998"/>
                <a:ext cx="8861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A01AD0F6-5AC9-4660-AE31-88E34E15C043}"/>
                  </a:ext>
                </a:extLst>
              </p:cNvPr>
              <p:cNvSpPr/>
              <p:nvPr/>
            </p:nvSpPr>
            <p:spPr>
              <a:xfrm>
                <a:off x="3352801" y="3775435"/>
                <a:ext cx="6693031" cy="1046376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ACTIONS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: What actions are allowed or denied. e.g. create EC2 instance, delete S3 buckets, create Security Groups etc. all are different type of ACTIONS.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B097EAF3-13B9-48E8-9797-DB2CB0416731}"/>
                  </a:ext>
                </a:extLst>
              </p:cNvPr>
              <p:cNvSpPr/>
              <p:nvPr/>
            </p:nvSpPr>
            <p:spPr>
              <a:xfrm>
                <a:off x="3352801" y="2677843"/>
                <a:ext cx="6693031" cy="762311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EFFECT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: Whether ACTIONs are ALLOWED/DENIED on RESOURCEs.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6E8AA6B3-A832-42D3-9A3E-A8BDA14E5E23}"/>
                  </a:ext>
                </a:extLst>
              </p:cNvPr>
              <p:cNvCxnSpPr/>
              <p:nvPr/>
            </p:nvCxnSpPr>
            <p:spPr>
              <a:xfrm>
                <a:off x="2466681" y="4298623"/>
                <a:ext cx="8861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76129A88-01DB-4742-B8FA-8CF3C1467F1B}"/>
                  </a:ext>
                </a:extLst>
              </p:cNvPr>
              <p:cNvSpPr/>
              <p:nvPr/>
            </p:nvSpPr>
            <p:spPr>
              <a:xfrm>
                <a:off x="3352801" y="5172490"/>
                <a:ext cx="6693031" cy="819501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RESOURCES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: AWS resources like EC2 instances, ELB, S3 buckets or objects etc. Denoted by ARN.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="" xmlns:a16="http://schemas.microsoft.com/office/drawing/2014/main" id="{8ED91B39-6A74-4E22-9172-97A5FF48A30B}"/>
                  </a:ext>
                </a:extLst>
              </p:cNvPr>
              <p:cNvCxnSpPr/>
              <p:nvPr/>
            </p:nvCxnSpPr>
            <p:spPr>
              <a:xfrm>
                <a:off x="2466681" y="5582240"/>
                <a:ext cx="8861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A24DC14B-45F4-48B5-BED1-0587C3019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6680" y="3058997"/>
                <a:ext cx="1778" cy="1239626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36FDEF7B-A30C-4E56-B20F-F542ADC7D2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5792" y="4298622"/>
                <a:ext cx="4445" cy="128361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A7E39D2-BBC7-4C19-A8E6-C3EBE3C0DCE3}"/>
              </a:ext>
            </a:extLst>
          </p:cNvPr>
          <p:cNvSpPr txBox="1"/>
          <p:nvPr/>
        </p:nvSpPr>
        <p:spPr>
          <a:xfrm>
            <a:off x="296043" y="368255"/>
            <a:ext cx="24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Policies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0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FB61521-5D15-4918-AF86-0A25C3CAC83A}"/>
              </a:ext>
            </a:extLst>
          </p:cNvPr>
          <p:cNvGrpSpPr/>
          <p:nvPr/>
        </p:nvGrpSpPr>
        <p:grpSpPr>
          <a:xfrm>
            <a:off x="1377884" y="1557532"/>
            <a:ext cx="9436232" cy="1288484"/>
            <a:chOff x="1696278" y="1949891"/>
            <a:chExt cx="9436232" cy="1288484"/>
          </a:xfrm>
        </p:grpSpPr>
        <p:sp>
          <p:nvSpPr>
            <p:cNvPr id="34" name="Content Placeholder 2">
              <a:extLst>
                <a:ext uri="{FF2B5EF4-FFF2-40B4-BE49-F238E27FC236}">
                  <a16:creationId xmlns="" xmlns:a16="http://schemas.microsoft.com/office/drawing/2014/main" id="{FBA93CDD-B22F-408E-B0D7-6A49B38E2D2C}"/>
                </a:ext>
              </a:extLst>
            </p:cNvPr>
            <p:cNvSpPr txBox="1">
              <a:spLocks/>
            </p:cNvSpPr>
            <p:nvPr/>
          </p:nvSpPr>
          <p:spPr>
            <a:xfrm>
              <a:off x="1696278" y="1949891"/>
              <a:ext cx="7336291" cy="4424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Blip>
                  <a:blip r:embed="rId2"/>
                </a:buBlip>
              </a:pPr>
              <a:r>
                <a:rPr lang="en-US" sz="1800" dirty="0">
                  <a:latin typeface="Raleway"/>
                  <a:cs typeface="Chalkboard SE Regular"/>
                </a:rPr>
                <a:t>Resource based policies: when policies are attached to resources.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D9A189F-F8F5-452A-B9F5-0A9CA788247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359" y="2315178"/>
              <a:ext cx="0" cy="5420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="" xmlns:a16="http://schemas.microsoft.com/office/drawing/2014/main" id="{3F8DEF45-F201-459B-8463-0241331CD2C9}"/>
                </a:ext>
              </a:extLst>
            </p:cNvPr>
            <p:cNvCxnSpPr/>
            <p:nvPr/>
          </p:nvCxnSpPr>
          <p:spPr>
            <a:xfrm>
              <a:off x="3553360" y="2857219"/>
              <a:ext cx="886119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D6FD8C2B-521C-459E-B538-D3126F73ECC4}"/>
                </a:ext>
              </a:extLst>
            </p:cNvPr>
            <p:cNvSpPr/>
            <p:nvPr/>
          </p:nvSpPr>
          <p:spPr>
            <a:xfrm>
              <a:off x="4439479" y="2476064"/>
              <a:ext cx="6693031" cy="762311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PRINCIPAL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: An entity that can take action on an AWS Resource.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DD7B0D7-41E4-42B6-9B70-51520655B9E8}"/>
              </a:ext>
            </a:extLst>
          </p:cNvPr>
          <p:cNvGrpSpPr/>
          <p:nvPr/>
        </p:nvGrpSpPr>
        <p:grpSpPr>
          <a:xfrm>
            <a:off x="3381497" y="3383029"/>
            <a:ext cx="5429004" cy="2157541"/>
            <a:chOff x="2938417" y="3846823"/>
            <a:chExt cx="5429004" cy="2157541"/>
          </a:xfrm>
        </p:grpSpPr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8A6BD6C6-D24F-4BE2-A8BC-5133F1E5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6414" y="3846823"/>
              <a:ext cx="1058765" cy="1058765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695DE70D-220C-49F1-94ED-3F25D78C6CCA}"/>
                </a:ext>
              </a:extLst>
            </p:cNvPr>
            <p:cNvSpPr/>
            <p:nvPr/>
          </p:nvSpPr>
          <p:spPr>
            <a:xfrm>
              <a:off x="2938417" y="5158559"/>
              <a:ext cx="2534760" cy="845805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Effect, Action,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Resource : “S3”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B178575-2623-43B3-99C7-2D75CEE42059}"/>
                </a:ext>
              </a:extLst>
            </p:cNvPr>
            <p:cNvSpPr/>
            <p:nvPr/>
          </p:nvSpPr>
          <p:spPr>
            <a:xfrm>
              <a:off x="5832661" y="5158559"/>
              <a:ext cx="2534760" cy="845805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Effect, Action,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Resource : “S3”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Principal : “user-1”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B854D391-21EE-4CAB-BB86-47702AF96D01}"/>
                </a:ext>
              </a:extLst>
            </p:cNvPr>
            <p:cNvGrpSpPr/>
            <p:nvPr/>
          </p:nvGrpSpPr>
          <p:grpSpPr>
            <a:xfrm>
              <a:off x="3818846" y="3883770"/>
              <a:ext cx="3800959" cy="1191095"/>
              <a:chOff x="4876029" y="3919326"/>
              <a:chExt cx="3800959" cy="11910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0802BE8F-80F0-40FA-ABD8-9986FA713F6F}"/>
                  </a:ext>
                </a:extLst>
              </p:cNvPr>
              <p:cNvSpPr txBox="1"/>
              <p:nvPr/>
            </p:nvSpPr>
            <p:spPr>
              <a:xfrm>
                <a:off x="8088329" y="4771867"/>
                <a:ext cx="383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S3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="" xmlns:a16="http://schemas.microsoft.com/office/drawing/2014/main" id="{969CF8DA-2CA1-435F-A6BF-C8EF41BC6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7666" y="3919326"/>
                <a:ext cx="799322" cy="95918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B515585D-48EC-42E9-8517-0A90E106D7DE}"/>
                  </a:ext>
                </a:extLst>
              </p:cNvPr>
              <p:cNvSpPr txBox="1"/>
              <p:nvPr/>
            </p:nvSpPr>
            <p:spPr>
              <a:xfrm>
                <a:off x="4876029" y="4771867"/>
                <a:ext cx="773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Group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6450752-B2D5-4606-9D1C-3791CD39CA79}"/>
              </a:ext>
            </a:extLst>
          </p:cNvPr>
          <p:cNvSpPr txBox="1"/>
          <p:nvPr/>
        </p:nvSpPr>
        <p:spPr>
          <a:xfrm>
            <a:off x="296043" y="368255"/>
            <a:ext cx="24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Policies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68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60A1FEA-3272-4F75-9CAF-45B86DFD6F3A}"/>
              </a:ext>
            </a:extLst>
          </p:cNvPr>
          <p:cNvSpPr/>
          <p:nvPr/>
        </p:nvSpPr>
        <p:spPr>
          <a:xfrm>
            <a:off x="7792278" y="3109863"/>
            <a:ext cx="3259125" cy="1729409"/>
          </a:xfrm>
          <a:prstGeom prst="rect">
            <a:avLst/>
          </a:prstGeom>
          <a:solidFill>
            <a:srgbClr val="F7964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Version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  <a:sym typeface="Wingdings" panose="05000000000000000000" pitchFamily="2" charset="2"/>
              </a:rPr>
              <a:t>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  <a:sym typeface="Wingdings" panose="05000000000000000000" pitchFamily="2" charset="2"/>
              </a:rPr>
              <a:t>2012-10-17, current version.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  <a:sym typeface="Wingdings" panose="05000000000000000000" pitchFamily="2" charset="2"/>
              </a:rPr>
              <a:t>2008-10-17, previous version.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1833CAC-771B-4949-90A8-4F5A7112CD72}"/>
              </a:ext>
            </a:extLst>
          </p:cNvPr>
          <p:cNvGrpSpPr/>
          <p:nvPr/>
        </p:nvGrpSpPr>
        <p:grpSpPr>
          <a:xfrm>
            <a:off x="969366" y="1957992"/>
            <a:ext cx="5798441" cy="3452702"/>
            <a:chOff x="609600" y="1609629"/>
            <a:chExt cx="5798441" cy="3452702"/>
          </a:xfrm>
        </p:grpSpPr>
        <p:sp>
          <p:nvSpPr>
            <p:cNvPr id="12" name="Content Placeholder 2">
              <a:extLst>
                <a:ext uri="{FF2B5EF4-FFF2-40B4-BE49-F238E27FC236}">
                  <a16:creationId xmlns="" xmlns:a16="http://schemas.microsoft.com/office/drawing/2014/main" id="{63FB245F-0ED6-4865-9B70-E90B87C38AAF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1609629"/>
              <a:ext cx="5798441" cy="34527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Policy with a single statement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{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"Version" : "2012-10-17" ,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"Statement " : [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 {	"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ffect" : "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Allow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" ,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	"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ction " : "s3: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ListBucket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" ,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	"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esource" : "arn:aws:s3:::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aws-foundation-bucket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"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 }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   ]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}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40DD006-3601-4F04-8938-BC157C0071D2}"/>
                </a:ext>
              </a:extLst>
            </p:cNvPr>
            <p:cNvSpPr/>
            <p:nvPr/>
          </p:nvSpPr>
          <p:spPr>
            <a:xfrm>
              <a:off x="780831" y="2273381"/>
              <a:ext cx="2932734" cy="38649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E37E78B-FA5C-4D9B-ADC4-E3E1A7B2B158}"/>
                </a:ext>
              </a:extLst>
            </p:cNvPr>
            <p:cNvSpPr/>
            <p:nvPr/>
          </p:nvSpPr>
          <p:spPr>
            <a:xfrm>
              <a:off x="780831" y="2761500"/>
              <a:ext cx="5627210" cy="2018728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B37638B-D3E2-4B56-BD7E-28421B49344F}"/>
              </a:ext>
            </a:extLst>
          </p:cNvPr>
          <p:cNvSpPr txBox="1"/>
          <p:nvPr/>
        </p:nvSpPr>
        <p:spPr>
          <a:xfrm>
            <a:off x="296043" y="368255"/>
            <a:ext cx="24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Policies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39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E69957E4-0A86-4714-BAFE-A56A8AA3C881}"/>
              </a:ext>
            </a:extLst>
          </p:cNvPr>
          <p:cNvSpPr txBox="1">
            <a:spLocks/>
          </p:cNvSpPr>
          <p:nvPr/>
        </p:nvSpPr>
        <p:spPr>
          <a:xfrm>
            <a:off x="1981198" y="1978381"/>
            <a:ext cx="8229600" cy="2395134"/>
          </a:xfrm>
          <a:prstGeom prst="roundRect">
            <a:avLst/>
          </a:prstGeom>
          <a:solidFill>
            <a:srgbClr val="4F81BD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“Statement” : [ { } , { } , { } ]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Sid : Statement ID.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Effect : Allow/Deny.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Principal : ARN of AWS user, account or service which is allowed or denied access to a AWS resource.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Action : Specific action that is allowed or denied on an AWS resource.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Resource : ARN of the AWS resource.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Blip>
                <a:blip r:embed="rId2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Condition : Condition when a policy is in effect.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6B107EFC-506A-4462-90AC-66D8792857E9}"/>
              </a:ext>
            </a:extLst>
          </p:cNvPr>
          <p:cNvSpPr txBox="1">
            <a:spLocks/>
          </p:cNvSpPr>
          <p:nvPr/>
        </p:nvSpPr>
        <p:spPr>
          <a:xfrm>
            <a:off x="4381291" y="4741336"/>
            <a:ext cx="3429415" cy="11802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800" dirty="0">
                <a:solidFill>
                  <a:prstClr val="black"/>
                </a:solidFill>
                <a:latin typeface="Raleway"/>
                <a:cs typeface="Chalkboard SE Regular"/>
              </a:rPr>
              <a:t>AWS Managed Policies.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solidFill>
                  <a:prstClr val="black"/>
                </a:solidFill>
                <a:latin typeface="Raleway"/>
                <a:cs typeface="Chalkboard SE Regular"/>
              </a:rPr>
              <a:t>Customer Managed Policies.</a:t>
            </a:r>
          </a:p>
          <a:p>
            <a:pPr>
              <a:buBlip>
                <a:blip r:embed="rId3"/>
              </a:buBlip>
            </a:pPr>
            <a:r>
              <a:rPr lang="en-US" sz="1800" dirty="0">
                <a:solidFill>
                  <a:prstClr val="black"/>
                </a:solidFill>
                <a:latin typeface="Raleway"/>
                <a:cs typeface="Chalkboard SE Regular"/>
              </a:rPr>
              <a:t>Inline Policies</a:t>
            </a:r>
          </a:p>
        </p:txBody>
      </p:sp>
      <p:sp>
        <p:nvSpPr>
          <p:cNvPr id="10" name="Rounded Rectangle 24">
            <a:extLst>
              <a:ext uri="{FF2B5EF4-FFF2-40B4-BE49-F238E27FC236}">
                <a16:creationId xmlns="" xmlns:a16="http://schemas.microsoft.com/office/drawing/2014/main" id="{87B608D2-B24B-4B4C-B8EC-4BFB0879AE61}"/>
              </a:ext>
            </a:extLst>
          </p:cNvPr>
          <p:cNvSpPr/>
          <p:nvPr/>
        </p:nvSpPr>
        <p:spPr>
          <a:xfrm>
            <a:off x="4246104" y="1108347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6EEC08-D1A2-4B10-BCC9-8056F4C69A81}"/>
              </a:ext>
            </a:extLst>
          </p:cNvPr>
          <p:cNvSpPr txBox="1"/>
          <p:nvPr/>
        </p:nvSpPr>
        <p:spPr>
          <a:xfrm>
            <a:off x="296043" y="368255"/>
            <a:ext cx="24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Policies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1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443009" y="3043352"/>
            <a:ext cx="6646904" cy="771296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Introduction to IAM </a:t>
            </a:r>
          </a:p>
        </p:txBody>
      </p:sp>
    </p:spTree>
    <p:extLst>
      <p:ext uri="{BB962C8B-B14F-4D97-AF65-F5344CB8AC3E}">
        <p14:creationId xmlns:p14="http://schemas.microsoft.com/office/powerpoint/2010/main" val="3146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BF501BEE-673D-405E-B646-116FA2E45FE3}"/>
              </a:ext>
            </a:extLst>
          </p:cNvPr>
          <p:cNvSpPr txBox="1">
            <a:spLocks/>
          </p:cNvSpPr>
          <p:nvPr/>
        </p:nvSpPr>
        <p:spPr>
          <a:xfrm>
            <a:off x="3084917" y="1713769"/>
            <a:ext cx="6022165" cy="411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Raleway"/>
                <a:cs typeface="Chalkboard SE Regular"/>
              </a:rPr>
              <a:t>Allow users to access a specific S3 bucket (aws-foundation)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CA82E756-D2D8-4574-A67E-43223F26DEF1}"/>
              </a:ext>
            </a:extLst>
          </p:cNvPr>
          <p:cNvSpPr/>
          <p:nvPr/>
        </p:nvSpPr>
        <p:spPr>
          <a:xfrm>
            <a:off x="1295400" y="2178246"/>
            <a:ext cx="4224131" cy="1696173"/>
          </a:xfrm>
          <a:prstGeom prst="rect">
            <a:avLst/>
          </a:prstGeom>
          <a:solidFill>
            <a:srgbClr val="4F81BD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"Version": "2012-10-17",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"Statement": [  // Statement STARTs here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	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"Effect": "Allow",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"Action": "s3:ListAllMyBuckets",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"Resource": "arn:aws:s3:::*"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	} ,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3F61F29F-F7A6-45C6-8CD6-DB4F0AAACA25}"/>
              </a:ext>
            </a:extLst>
          </p:cNvPr>
          <p:cNvSpPr/>
          <p:nvPr/>
        </p:nvSpPr>
        <p:spPr>
          <a:xfrm>
            <a:off x="5872338" y="2178246"/>
            <a:ext cx="5024262" cy="1696173"/>
          </a:xfrm>
          <a:prstGeom prst="rect">
            <a:avLst/>
          </a:prstGeom>
          <a:solidFill>
            <a:srgbClr val="4F81BD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	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"Effect": "Allow",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"Action": [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  			"s3:ListBucket",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  			"s3:GetBucketLocation"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],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"Resource": "arn:aws:s3:::aws-foundation"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	 },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AF69299B-B5E3-4858-8354-19E2D1ED635E}"/>
              </a:ext>
            </a:extLst>
          </p:cNvPr>
          <p:cNvSpPr/>
          <p:nvPr/>
        </p:nvSpPr>
        <p:spPr>
          <a:xfrm>
            <a:off x="3554036" y="3993052"/>
            <a:ext cx="4636604" cy="2496693"/>
          </a:xfrm>
          <a:prstGeom prst="rect">
            <a:avLst/>
          </a:prstGeom>
          <a:solidFill>
            <a:srgbClr val="4F81BD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	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"Effect": "Allow",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"Action": [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		"s3:PutObject",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  		"s3:GetObject",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  		"s3:DeleteObject"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] 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  		"Resource": "arn:aws:s3:::aws-		foundation/*"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   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 ]  // Statement ENDs here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}</a:t>
            </a:r>
          </a:p>
        </p:txBody>
      </p:sp>
      <p:sp>
        <p:nvSpPr>
          <p:cNvPr id="9" name="Rounded Rectangle 24">
            <a:extLst>
              <a:ext uri="{FF2B5EF4-FFF2-40B4-BE49-F238E27FC236}">
                <a16:creationId xmlns="" xmlns:a16="http://schemas.microsoft.com/office/drawing/2014/main" id="{161DA758-CF56-4C48-A1C4-DA37529B9733}"/>
              </a:ext>
            </a:extLst>
          </p:cNvPr>
          <p:cNvSpPr/>
          <p:nvPr/>
        </p:nvSpPr>
        <p:spPr>
          <a:xfrm>
            <a:off x="4246105" y="1131593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Examples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669C39C2-FFF2-47FC-86A2-722B5F35976C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5519531" y="3026333"/>
            <a:ext cx="3528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="" xmlns:a16="http://schemas.microsoft.com/office/drawing/2014/main" id="{2B528824-35B7-4976-A7CF-772BCACC5E1D}"/>
              </a:ext>
            </a:extLst>
          </p:cNvPr>
          <p:cNvCxnSpPr>
            <a:stCxn id="59" idx="3"/>
            <a:endCxn id="60" idx="3"/>
          </p:cNvCxnSpPr>
          <p:nvPr/>
        </p:nvCxnSpPr>
        <p:spPr>
          <a:xfrm flipH="1">
            <a:off x="8190640" y="3026333"/>
            <a:ext cx="2705960" cy="2215066"/>
          </a:xfrm>
          <a:prstGeom prst="bentConnector3">
            <a:avLst>
              <a:gd name="adj1" fmla="val -84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10DD006-ECAF-41AA-B679-F2FB9D27F9DE}"/>
              </a:ext>
            </a:extLst>
          </p:cNvPr>
          <p:cNvSpPr txBox="1"/>
          <p:nvPr/>
        </p:nvSpPr>
        <p:spPr>
          <a:xfrm>
            <a:off x="296043" y="368255"/>
            <a:ext cx="24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Policies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6711508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2: IAM Policies  </a:t>
            </a:r>
          </a:p>
        </p:txBody>
      </p:sp>
    </p:spTree>
    <p:extLst>
      <p:ext uri="{BB962C8B-B14F-4D97-AF65-F5344CB8AC3E}">
        <p14:creationId xmlns:p14="http://schemas.microsoft.com/office/powerpoint/2010/main" val="3030099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5E48152-E52F-4511-8CCB-9FB498A06D14}"/>
              </a:ext>
            </a:extLst>
          </p:cNvPr>
          <p:cNvSpPr txBox="1">
            <a:spLocks/>
          </p:cNvSpPr>
          <p:nvPr/>
        </p:nvSpPr>
        <p:spPr>
          <a:xfrm>
            <a:off x="1295400" y="1808665"/>
            <a:ext cx="9601200" cy="3797259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sz="1800" dirty="0">
                <a:latin typeface="Raleway"/>
                <a:cs typeface="Chalkboard SE Regular"/>
              </a:rPr>
              <a:t>Create a policy with the following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Allow to create EC2 instances.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Allow to list all EC2 instances.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Deny access to terminate EC2 instances.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Allow access to create Classic Load Balancer and launch instances under it.</a:t>
            </a:r>
            <a:endParaRPr lang="en-US" sz="1800" dirty="0">
              <a:latin typeface="Raleway"/>
              <a:cs typeface="Chalkboard SE Regular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800" dirty="0">
                <a:latin typeface="Raleway"/>
                <a:cs typeface="Chalkboard SE Regular"/>
              </a:rPr>
              <a:t>Create policy with the following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Allow access to create VPC, Security Groups, Subnets and Network ACLs.</a:t>
            </a:r>
          </a:p>
          <a:p>
            <a:pPr lvl="1">
              <a:buSzPct val="70000"/>
              <a:buBlip>
                <a:blip r:embed="rId2"/>
              </a:buBlip>
            </a:pPr>
            <a:r>
              <a:rPr lang="en-US" sz="1600" dirty="0">
                <a:latin typeface="Raleway"/>
                <a:cs typeface="Chalkboard SE Regular"/>
              </a:rPr>
              <a:t>Allow access to list all objects in a specific S3 bucket.</a:t>
            </a:r>
          </a:p>
          <a:p>
            <a:pPr lvl="1">
              <a:buSzPct val="70000"/>
              <a:buFont typeface="Wingdings" panose="05000000000000000000" pitchFamily="2" charset="2"/>
              <a:buChar char="Ø"/>
            </a:pPr>
            <a:endParaRPr lang="en-US" sz="1600" dirty="0">
              <a:latin typeface="Raleway"/>
              <a:cs typeface="Chalkboard SE Regular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800" dirty="0">
                <a:latin typeface="Raleway"/>
                <a:cs typeface="Chalkboard SE Regular"/>
              </a:rPr>
              <a:t>Resource based policy using 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DB5FF3E-D8E4-4882-BB0A-2B6BE9724EC0}"/>
              </a:ext>
            </a:extLst>
          </p:cNvPr>
          <p:cNvSpPr txBox="1"/>
          <p:nvPr/>
        </p:nvSpPr>
        <p:spPr>
          <a:xfrm>
            <a:off x="296043" y="368255"/>
            <a:ext cx="3971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Demo 2: IAM Policies</a:t>
            </a:r>
          </a:p>
        </p:txBody>
      </p:sp>
    </p:spTree>
    <p:extLst>
      <p:ext uri="{BB962C8B-B14F-4D97-AF65-F5344CB8AC3E}">
        <p14:creationId xmlns:p14="http://schemas.microsoft.com/office/powerpoint/2010/main" val="19039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247924-D749-429E-9A70-20037BAE3127}"/>
              </a:ext>
            </a:extLst>
          </p:cNvPr>
          <p:cNvSpPr txBox="1"/>
          <p:nvPr/>
        </p:nvSpPr>
        <p:spPr>
          <a:xfrm>
            <a:off x="296043" y="368255"/>
            <a:ext cx="390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Demo 2: IAM Policies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C6ED9A-FF38-44A7-AE02-C825E7DE586F}"/>
              </a:ext>
            </a:extLst>
          </p:cNvPr>
          <p:cNvSpPr txBox="1">
            <a:spLocks/>
          </p:cNvSpPr>
          <p:nvPr/>
        </p:nvSpPr>
        <p:spPr>
          <a:xfrm>
            <a:off x="2248491" y="1742740"/>
            <a:ext cx="7889136" cy="3929111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IN" sz="2800" dirty="0">
                <a:latin typeface="Raleway"/>
                <a:cs typeface="Chalkboard SE Regular"/>
              </a:rPr>
              <a:t>Select AMI – Need to see the AMIs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2800" dirty="0">
                <a:latin typeface="Raleway"/>
                <a:cs typeface="Chalkboard SE Regular"/>
              </a:rPr>
              <a:t>Select VPC – Need to see all the available VPCs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2800" dirty="0">
                <a:latin typeface="Raleway"/>
                <a:cs typeface="Chalkboard SE Regular"/>
              </a:rPr>
              <a:t>Select SG – Need to see all the available SGs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2800" dirty="0">
                <a:latin typeface="Raleway"/>
                <a:cs typeface="Chalkboard SE Regular"/>
              </a:rPr>
              <a:t>Select Key-Pair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2800" dirty="0">
                <a:latin typeface="Raleway"/>
                <a:cs typeface="Chalkboard SE Regular"/>
              </a:rPr>
              <a:t>Launch the instance</a:t>
            </a:r>
          </a:p>
        </p:txBody>
      </p:sp>
    </p:spTree>
    <p:extLst>
      <p:ext uri="{BB962C8B-B14F-4D97-AF65-F5344CB8AC3E}">
        <p14:creationId xmlns:p14="http://schemas.microsoft.com/office/powerpoint/2010/main" val="6621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4D722B4-B36E-4360-B93F-1B3EBA58452A}"/>
              </a:ext>
            </a:extLst>
          </p:cNvPr>
          <p:cNvGrpSpPr/>
          <p:nvPr/>
        </p:nvGrpSpPr>
        <p:grpSpPr>
          <a:xfrm>
            <a:off x="1866899" y="2199515"/>
            <a:ext cx="8458199" cy="4179304"/>
            <a:chOff x="1981201" y="2341210"/>
            <a:chExt cx="8458199" cy="4179304"/>
          </a:xfrm>
        </p:grpSpPr>
        <p:sp>
          <p:nvSpPr>
            <p:cNvPr id="74" name="Flowchart: Decision 73">
              <a:extLst>
                <a:ext uri="{FF2B5EF4-FFF2-40B4-BE49-F238E27FC236}">
                  <a16:creationId xmlns="" xmlns:a16="http://schemas.microsoft.com/office/drawing/2014/main" id="{7FC1F4B2-D9B9-49B6-8D3F-8B2E7E45F6DA}"/>
                </a:ext>
              </a:extLst>
            </p:cNvPr>
            <p:cNvSpPr/>
            <p:nvPr/>
          </p:nvSpPr>
          <p:spPr>
            <a:xfrm>
              <a:off x="1981201" y="2341210"/>
              <a:ext cx="1991669" cy="989712"/>
            </a:xfrm>
            <a:prstGeom prst="flowChartDecision">
              <a:avLst/>
            </a:prstGeom>
            <a:solidFill>
              <a:srgbClr val="4BACC6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DENY all requests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B343AB66-5558-427D-93D5-485B134E24E2}"/>
                </a:ext>
              </a:extLst>
            </p:cNvPr>
            <p:cNvSpPr/>
            <p:nvPr/>
          </p:nvSpPr>
          <p:spPr>
            <a:xfrm>
              <a:off x="5346475" y="2562740"/>
              <a:ext cx="2574234" cy="546652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Check all associated policies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76" name="Flowchart: Decision 75">
              <a:extLst>
                <a:ext uri="{FF2B5EF4-FFF2-40B4-BE49-F238E27FC236}">
                  <a16:creationId xmlns="" xmlns:a16="http://schemas.microsoft.com/office/drawing/2014/main" id="{14C66D84-F816-40CB-89C2-42BD27EF77EC}"/>
                </a:ext>
              </a:extLst>
            </p:cNvPr>
            <p:cNvSpPr/>
            <p:nvPr/>
          </p:nvSpPr>
          <p:spPr>
            <a:xfrm>
              <a:off x="5508306" y="3628056"/>
              <a:ext cx="2250573" cy="1099931"/>
            </a:xfrm>
            <a:prstGeom prst="flowChartDecision">
              <a:avLst/>
            </a:prstGeom>
            <a:solidFill>
              <a:srgbClr val="00B05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Is there an explicit DENY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77" name="Flowchart: Decision 76">
              <a:extLst>
                <a:ext uri="{FF2B5EF4-FFF2-40B4-BE49-F238E27FC236}">
                  <a16:creationId xmlns="" xmlns:a16="http://schemas.microsoft.com/office/drawing/2014/main" id="{9305097E-BA06-4D40-BB7D-00A993082447}"/>
                </a:ext>
              </a:extLst>
            </p:cNvPr>
            <p:cNvSpPr/>
            <p:nvPr/>
          </p:nvSpPr>
          <p:spPr>
            <a:xfrm>
              <a:off x="5508306" y="5519976"/>
              <a:ext cx="2250573" cy="1000538"/>
            </a:xfrm>
            <a:prstGeom prst="flowChartDecision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Is there an ALLOW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27384DD-962C-40CA-9F65-B48FE6DE66AC}"/>
                </a:ext>
              </a:extLst>
            </p:cNvPr>
            <p:cNvSpPr/>
            <p:nvPr/>
          </p:nvSpPr>
          <p:spPr>
            <a:xfrm>
              <a:off x="2559427" y="5616054"/>
              <a:ext cx="1719470" cy="808381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DENY the request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B07137D3-6B0F-45BF-B0D8-38383E038F70}"/>
                </a:ext>
              </a:extLst>
            </p:cNvPr>
            <p:cNvSpPr/>
            <p:nvPr/>
          </p:nvSpPr>
          <p:spPr>
            <a:xfrm>
              <a:off x="8719930" y="5616053"/>
              <a:ext cx="1719470" cy="808381"/>
            </a:xfrm>
            <a:prstGeom prst="ellipse">
              <a:avLst/>
            </a:prstGeom>
            <a:solidFill>
              <a:srgbClr val="0066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ALLOW the request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B6B15A12-0DCA-4FE0-B15B-7C70FCF3BECE}"/>
                </a:ext>
              </a:extLst>
            </p:cNvPr>
            <p:cNvCxnSpPr>
              <a:stCxn id="74" idx="3"/>
              <a:endCxn id="75" idx="1"/>
            </p:cNvCxnSpPr>
            <p:nvPr/>
          </p:nvCxnSpPr>
          <p:spPr>
            <a:xfrm>
              <a:off x="3972869" y="2836066"/>
              <a:ext cx="137360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19A622E2-6A47-4638-96DC-3243E95D8EC7}"/>
                </a:ext>
              </a:extLst>
            </p:cNvPr>
            <p:cNvCxnSpPr>
              <a:stCxn id="75" idx="2"/>
              <a:endCxn id="76" idx="0"/>
            </p:cNvCxnSpPr>
            <p:nvPr/>
          </p:nvCxnSpPr>
          <p:spPr>
            <a:xfrm>
              <a:off x="6633592" y="3109393"/>
              <a:ext cx="0" cy="51866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4E86DFCC-FA66-482C-90AF-E28B6B2B31AA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3419162" y="4178021"/>
              <a:ext cx="0" cy="143803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13A68791-C776-4A05-9CAA-3E349EA25D01}"/>
                </a:ext>
              </a:extLst>
            </p:cNvPr>
            <p:cNvGrpSpPr/>
            <p:nvPr/>
          </p:nvGrpSpPr>
          <p:grpSpPr>
            <a:xfrm>
              <a:off x="3419163" y="3985762"/>
              <a:ext cx="2089143" cy="338554"/>
              <a:chOff x="1895162" y="3458716"/>
              <a:chExt cx="2089143" cy="338554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B4D4A744-3E8B-4147-ABAD-8127EFA24D1D}"/>
                  </a:ext>
                </a:extLst>
              </p:cNvPr>
              <p:cNvCxnSpPr>
                <a:cxnSpLocks/>
                <a:stCxn id="76" idx="1"/>
              </p:cNvCxnSpPr>
              <p:nvPr/>
            </p:nvCxnSpPr>
            <p:spPr>
              <a:xfrm flipH="1">
                <a:off x="1895162" y="3650975"/>
                <a:ext cx="2089143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B22B8CD1-3785-4E49-910A-A9255E028639}"/>
                  </a:ext>
                </a:extLst>
              </p:cNvPr>
              <p:cNvSpPr txBox="1"/>
              <p:nvPr/>
            </p:nvSpPr>
            <p:spPr>
              <a:xfrm>
                <a:off x="2616915" y="3458716"/>
                <a:ext cx="643552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YES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BD19BE39-A39D-4995-84B9-9671B748E5B9}"/>
                </a:ext>
              </a:extLst>
            </p:cNvPr>
            <p:cNvGrpSpPr/>
            <p:nvPr/>
          </p:nvGrpSpPr>
          <p:grpSpPr>
            <a:xfrm>
              <a:off x="6385114" y="4727986"/>
              <a:ext cx="496956" cy="791990"/>
              <a:chOff x="4861114" y="4200940"/>
              <a:chExt cx="496956" cy="791990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AC475F0F-2E76-43B7-B52D-B902404FEFAC}"/>
                  </a:ext>
                </a:extLst>
              </p:cNvPr>
              <p:cNvCxnSpPr>
                <a:stCxn id="76" idx="2"/>
                <a:endCxn id="77" idx="0"/>
              </p:cNvCxnSpPr>
              <p:nvPr/>
            </p:nvCxnSpPr>
            <p:spPr>
              <a:xfrm>
                <a:off x="5109592" y="4200940"/>
                <a:ext cx="0" cy="7919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BC2848A8-855D-4DFB-9964-E31C15608F05}"/>
                  </a:ext>
                </a:extLst>
              </p:cNvPr>
              <p:cNvSpPr txBox="1"/>
              <p:nvPr/>
            </p:nvSpPr>
            <p:spPr>
              <a:xfrm>
                <a:off x="4861114" y="4406847"/>
                <a:ext cx="496956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NO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4CDD7719-FBA1-488E-912E-1533DF035ABD}"/>
                </a:ext>
              </a:extLst>
            </p:cNvPr>
            <p:cNvGrpSpPr/>
            <p:nvPr/>
          </p:nvGrpSpPr>
          <p:grpSpPr>
            <a:xfrm>
              <a:off x="4278897" y="5850968"/>
              <a:ext cx="1229408" cy="338554"/>
              <a:chOff x="2754897" y="5323922"/>
              <a:chExt cx="1229408" cy="338554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="" xmlns:a16="http://schemas.microsoft.com/office/drawing/2014/main" id="{9F168D48-826E-4607-B528-CE46894D0703}"/>
                  </a:ext>
                </a:extLst>
              </p:cNvPr>
              <p:cNvCxnSpPr>
                <a:stCxn id="77" idx="1"/>
                <a:endCxn id="78" idx="6"/>
              </p:cNvCxnSpPr>
              <p:nvPr/>
            </p:nvCxnSpPr>
            <p:spPr>
              <a:xfrm flipH="1" flipV="1">
                <a:off x="2754897" y="5493198"/>
                <a:ext cx="1229408" cy="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9A769A34-E301-4D3B-ABE9-E69CED03965D}"/>
                  </a:ext>
                </a:extLst>
              </p:cNvPr>
              <p:cNvSpPr txBox="1"/>
              <p:nvPr/>
            </p:nvSpPr>
            <p:spPr>
              <a:xfrm>
                <a:off x="3134749" y="5323922"/>
                <a:ext cx="496956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NO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DA3C04BA-C5F5-45A4-B674-1317413A17B6}"/>
                </a:ext>
              </a:extLst>
            </p:cNvPr>
            <p:cNvGrpSpPr/>
            <p:nvPr/>
          </p:nvGrpSpPr>
          <p:grpSpPr>
            <a:xfrm>
              <a:off x="7758878" y="5850966"/>
              <a:ext cx="961052" cy="338554"/>
              <a:chOff x="6234878" y="5323920"/>
              <a:chExt cx="961052" cy="338554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="" xmlns:a16="http://schemas.microsoft.com/office/drawing/2014/main" id="{49D9D61D-72FF-4AEA-95CC-5FD09887694A}"/>
                  </a:ext>
                </a:extLst>
              </p:cNvPr>
              <p:cNvCxnSpPr>
                <a:stCxn id="77" idx="3"/>
                <a:endCxn id="79" idx="2"/>
              </p:cNvCxnSpPr>
              <p:nvPr/>
            </p:nvCxnSpPr>
            <p:spPr>
              <a:xfrm flipV="1">
                <a:off x="6234878" y="5493197"/>
                <a:ext cx="961052" cy="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94" name="TextBox 93">
                <a:extLst>
                  <a:ext uri="{FF2B5EF4-FFF2-40B4-BE49-F238E27FC236}">
                    <a16:creationId xmlns="" xmlns:a16="http://schemas.microsoft.com/office/drawing/2014/main" id="{570AE08B-2E00-413D-97AB-2B8DFA0ACE9F}"/>
                  </a:ext>
                </a:extLst>
              </p:cNvPr>
              <p:cNvSpPr txBox="1"/>
              <p:nvPr/>
            </p:nvSpPr>
            <p:spPr>
              <a:xfrm>
                <a:off x="6466925" y="5323920"/>
                <a:ext cx="575305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YES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="" xmlns:a16="http://schemas.microsoft.com/office/drawing/2014/main" id="{A2D50009-6A6A-4B73-930E-5F2C263F6D0E}"/>
                </a:ext>
              </a:extLst>
            </p:cNvPr>
            <p:cNvGrpSpPr/>
            <p:nvPr/>
          </p:nvGrpSpPr>
          <p:grpSpPr>
            <a:xfrm>
              <a:off x="8888895" y="2635969"/>
              <a:ext cx="1053550" cy="1653198"/>
              <a:chOff x="7364895" y="2108923"/>
              <a:chExt cx="1053550" cy="165319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="" xmlns:a16="http://schemas.microsoft.com/office/drawing/2014/main" id="{403260B9-9D14-4B24-BB71-6AD941909B63}"/>
                  </a:ext>
                </a:extLst>
              </p:cNvPr>
              <p:cNvSpPr/>
              <p:nvPr/>
            </p:nvSpPr>
            <p:spPr>
              <a:xfrm>
                <a:off x="7364897" y="2108923"/>
                <a:ext cx="1053548" cy="400194"/>
              </a:xfrm>
              <a:prstGeom prst="rect">
                <a:avLst/>
              </a:prstGeom>
              <a:solidFill>
                <a:srgbClr val="FF505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ea typeface="+mn-ea"/>
                    <a:cs typeface="Chalkboard SE Regular"/>
                  </a:rPr>
                  <a:t>{   }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D2CE64EB-30FC-4D79-8FE5-9C69B8213486}"/>
                  </a:ext>
                </a:extLst>
              </p:cNvPr>
              <p:cNvSpPr/>
              <p:nvPr/>
            </p:nvSpPr>
            <p:spPr>
              <a:xfrm>
                <a:off x="7364896" y="2727768"/>
                <a:ext cx="1053549" cy="407851"/>
              </a:xfrm>
              <a:prstGeom prst="rect">
                <a:avLst/>
              </a:prstGeom>
              <a:solidFill>
                <a:srgbClr val="0099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ea typeface="+mn-ea"/>
                    <a:cs typeface="Chalkboard SE Regular"/>
                  </a:rPr>
                  <a:t>{   }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3BAEF17F-884D-47D5-A00A-377900730109}"/>
                  </a:ext>
                </a:extLst>
              </p:cNvPr>
              <p:cNvSpPr/>
              <p:nvPr/>
            </p:nvSpPr>
            <p:spPr>
              <a:xfrm>
                <a:off x="7364895" y="3354270"/>
                <a:ext cx="1053549" cy="407851"/>
              </a:xfrm>
              <a:prstGeom prst="rect">
                <a:avLst/>
              </a:prstGeom>
              <a:solidFill>
                <a:srgbClr val="990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lkboard SE Regular"/>
                    <a:ea typeface="+mn-ea"/>
                    <a:cs typeface="Chalkboard SE Regular"/>
                  </a:rPr>
                  <a:t>{   }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="" xmlns:a16="http://schemas.microsoft.com/office/drawing/2014/main" id="{9709D559-1EF5-4062-9EA0-3D0A3AF8095F}"/>
                </a:ext>
              </a:extLst>
            </p:cNvPr>
            <p:cNvGrpSpPr/>
            <p:nvPr/>
          </p:nvGrpSpPr>
          <p:grpSpPr>
            <a:xfrm>
              <a:off x="7920709" y="2836066"/>
              <a:ext cx="968188" cy="1249176"/>
              <a:chOff x="6396709" y="2309020"/>
              <a:chExt cx="968188" cy="1249176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="" xmlns:a16="http://schemas.microsoft.com/office/drawing/2014/main" id="{58851550-FF76-4D7C-8DA1-F63556773012}"/>
                  </a:ext>
                </a:extLst>
              </p:cNvPr>
              <p:cNvCxnSpPr>
                <a:stCxn id="75" idx="3"/>
                <a:endCxn id="96" idx="1"/>
              </p:cNvCxnSpPr>
              <p:nvPr/>
            </p:nvCxnSpPr>
            <p:spPr>
              <a:xfrm>
                <a:off x="6396709" y="2309020"/>
                <a:ext cx="96818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="" xmlns:a16="http://schemas.microsoft.com/office/drawing/2014/main" id="{382A9427-88DD-4AAA-BAA9-94A3CD973EF1}"/>
                  </a:ext>
                </a:extLst>
              </p:cNvPr>
              <p:cNvCxnSpPr>
                <a:cxnSpLocks/>
                <a:stCxn id="75" idx="3"/>
                <a:endCxn id="97" idx="1"/>
              </p:cNvCxnSpPr>
              <p:nvPr/>
            </p:nvCxnSpPr>
            <p:spPr>
              <a:xfrm>
                <a:off x="6396709" y="2309020"/>
                <a:ext cx="968187" cy="62267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="" xmlns:a16="http://schemas.microsoft.com/office/drawing/2014/main" id="{81B034C4-5426-4694-8208-EA8D3DB3AA61}"/>
                  </a:ext>
                </a:extLst>
              </p:cNvPr>
              <p:cNvCxnSpPr>
                <a:stCxn id="75" idx="3"/>
                <a:endCxn id="98" idx="1"/>
              </p:cNvCxnSpPr>
              <p:nvPr/>
            </p:nvCxnSpPr>
            <p:spPr>
              <a:xfrm>
                <a:off x="6396709" y="2309020"/>
                <a:ext cx="968186" cy="124917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34" name="Rounded Rectangle 24">
            <a:extLst>
              <a:ext uri="{FF2B5EF4-FFF2-40B4-BE49-F238E27FC236}">
                <a16:creationId xmlns="" xmlns:a16="http://schemas.microsoft.com/office/drawing/2014/main" id="{B838CE70-B3CD-4BAA-A98B-0B95F92089F7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Policy Evaluation Logic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A41A4FC-1812-4E9A-AA25-3BA50A812AD3}"/>
              </a:ext>
            </a:extLst>
          </p:cNvPr>
          <p:cNvSpPr txBox="1"/>
          <p:nvPr/>
        </p:nvSpPr>
        <p:spPr>
          <a:xfrm>
            <a:off x="296043" y="368255"/>
            <a:ext cx="485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Policy Evaluation Logic</a:t>
            </a:r>
          </a:p>
        </p:txBody>
      </p:sp>
    </p:spTree>
    <p:extLst>
      <p:ext uri="{BB962C8B-B14F-4D97-AF65-F5344CB8AC3E}">
        <p14:creationId xmlns:p14="http://schemas.microsoft.com/office/powerpoint/2010/main" val="267018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5412795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IAM Permissions</a:t>
            </a:r>
          </a:p>
        </p:txBody>
      </p:sp>
    </p:spTree>
    <p:extLst>
      <p:ext uri="{BB962C8B-B14F-4D97-AF65-F5344CB8AC3E}">
        <p14:creationId xmlns:p14="http://schemas.microsoft.com/office/powerpoint/2010/main" val="314676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5CE39CD6-5C9A-4832-9FBE-DB5B11B375F4}"/>
              </a:ext>
            </a:extLst>
          </p:cNvPr>
          <p:cNvSpPr txBox="1">
            <a:spLocks/>
          </p:cNvSpPr>
          <p:nvPr/>
        </p:nvSpPr>
        <p:spPr>
          <a:xfrm>
            <a:off x="1295399" y="2363321"/>
            <a:ext cx="9601200" cy="28055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Permissions are given by attaching policies to users or groups.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No permission by default for all IAM users.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AWS account “root” credential.</a:t>
            </a: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Use the policies defined earlier to provide access to users and groups. </a:t>
            </a:r>
            <a:endParaRPr lang="en-US" sz="1600" dirty="0">
              <a:latin typeface="Raleway"/>
              <a:cs typeface="Chalkboard SE Regular"/>
            </a:endParaRPr>
          </a:p>
        </p:txBody>
      </p:sp>
      <p:sp>
        <p:nvSpPr>
          <p:cNvPr id="6" name="Rounded Rectangle 24">
            <a:extLst>
              <a:ext uri="{FF2B5EF4-FFF2-40B4-BE49-F238E27FC236}">
                <a16:creationId xmlns="" xmlns:a16="http://schemas.microsoft.com/office/drawing/2014/main" id="{8F70EE06-A8E3-41D6-BED4-E31D9D3AB3C9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Permissions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D98EE34-9DB9-423F-8CCF-E121EEF0036A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Permissions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3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4CE61A4A-F410-4A6B-9133-60E247B739AB}"/>
              </a:ext>
            </a:extLst>
          </p:cNvPr>
          <p:cNvSpPr/>
          <p:nvPr/>
        </p:nvSpPr>
        <p:spPr>
          <a:xfrm>
            <a:off x="1007929" y="2716912"/>
            <a:ext cx="1404358" cy="491255"/>
          </a:xfrm>
          <a:prstGeom prst="roundRect">
            <a:avLst/>
          </a:prstGeom>
          <a:solidFill>
            <a:srgbClr val="FF505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Role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7C202B89-CEEB-4D35-A1D1-12E8633B5B67}"/>
              </a:ext>
            </a:extLst>
          </p:cNvPr>
          <p:cNvSpPr/>
          <p:nvPr/>
        </p:nvSpPr>
        <p:spPr>
          <a:xfrm>
            <a:off x="3688663" y="2171959"/>
            <a:ext cx="2230522" cy="510113"/>
          </a:xfrm>
          <a:prstGeom prst="roundRect">
            <a:avLst/>
          </a:prstGeom>
          <a:solidFill>
            <a:srgbClr val="9BBB59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Permission Policy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7CBD2342-9667-4EDA-8E5A-22782D6F1062}"/>
              </a:ext>
            </a:extLst>
          </p:cNvPr>
          <p:cNvGrpSpPr/>
          <p:nvPr/>
        </p:nvGrpSpPr>
        <p:grpSpPr>
          <a:xfrm>
            <a:off x="2412287" y="2962540"/>
            <a:ext cx="3506898" cy="705933"/>
            <a:chOff x="2284223" y="2962540"/>
            <a:chExt cx="3506898" cy="705933"/>
          </a:xfrm>
        </p:grpSpPr>
        <p:sp>
          <p:nvSpPr>
            <p:cNvPr id="25" name="Rectangle: Rounded Corners 13">
              <a:extLst>
                <a:ext uri="{FF2B5EF4-FFF2-40B4-BE49-F238E27FC236}">
                  <a16:creationId xmlns="" xmlns:a16="http://schemas.microsoft.com/office/drawing/2014/main" id="{B8AAC825-17E1-4BA9-AF8D-340A60C97F2B}"/>
                </a:ext>
              </a:extLst>
            </p:cNvPr>
            <p:cNvSpPr/>
            <p:nvPr/>
          </p:nvSpPr>
          <p:spPr>
            <a:xfrm>
              <a:off x="3560599" y="3158360"/>
              <a:ext cx="2230522" cy="510113"/>
            </a:xfrm>
            <a:prstGeom prst="roundRect">
              <a:avLst/>
            </a:prstGeom>
            <a:solidFill>
              <a:srgbClr val="1F497D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Trust Policy</a:t>
              </a:r>
            </a:p>
          </p:txBody>
        </p:sp>
        <p:cxnSp>
          <p:nvCxnSpPr>
            <p:cNvPr id="26" name="Elbow Connector 21">
              <a:extLst>
                <a:ext uri="{FF2B5EF4-FFF2-40B4-BE49-F238E27FC236}">
                  <a16:creationId xmlns="" xmlns:a16="http://schemas.microsoft.com/office/drawing/2014/main" id="{FE9F943F-4D58-4262-A3DE-F5B602B09E5D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2284223" y="2962540"/>
              <a:ext cx="1276376" cy="450877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7D7BFEC-1D45-4C42-ACEF-157DE0106996}"/>
              </a:ext>
            </a:extLst>
          </p:cNvPr>
          <p:cNvSpPr/>
          <p:nvPr/>
        </p:nvSpPr>
        <p:spPr>
          <a:xfrm>
            <a:off x="1007929" y="4185977"/>
            <a:ext cx="4911256" cy="1923889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“Effect” : “Allow”,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“Action” : “sts:AssumeRole”,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	“Principal” : “ec2.amazonaws.com”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2904B3E-C08C-4EB2-B3CF-F536DB3AD5F7}"/>
              </a:ext>
            </a:extLst>
          </p:cNvPr>
          <p:cNvGrpSpPr/>
          <p:nvPr/>
        </p:nvGrpSpPr>
        <p:grpSpPr>
          <a:xfrm>
            <a:off x="6877392" y="2843506"/>
            <a:ext cx="4877286" cy="2304416"/>
            <a:chOff x="6705114" y="3636999"/>
            <a:chExt cx="4877286" cy="2304416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EBAB2C91-199E-40AF-AFE8-3A98B5691DAA}"/>
                </a:ext>
              </a:extLst>
            </p:cNvPr>
            <p:cNvSpPr/>
            <p:nvPr/>
          </p:nvSpPr>
          <p:spPr>
            <a:xfrm flipH="1">
              <a:off x="6705114" y="3636999"/>
              <a:ext cx="4877285" cy="454291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IAM user in the same account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AAE7ECB8-6E89-4396-B8D4-164CE0399820}"/>
                </a:ext>
              </a:extLst>
            </p:cNvPr>
            <p:cNvSpPr/>
            <p:nvPr/>
          </p:nvSpPr>
          <p:spPr>
            <a:xfrm flipH="1">
              <a:off x="6705115" y="4235369"/>
              <a:ext cx="4877285" cy="454291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IAM user in different account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A355E6C3-00B6-4ECE-BED1-98D5F6F30148}"/>
                </a:ext>
              </a:extLst>
            </p:cNvPr>
            <p:cNvSpPr/>
            <p:nvPr/>
          </p:nvSpPr>
          <p:spPr>
            <a:xfrm flipH="1">
              <a:off x="6705115" y="4851755"/>
              <a:ext cx="4877285" cy="45429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Another AWS service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6CF53AC8-CD1B-4281-9561-EB06EF54C6D2}"/>
                </a:ext>
              </a:extLst>
            </p:cNvPr>
            <p:cNvSpPr/>
            <p:nvPr/>
          </p:nvSpPr>
          <p:spPr>
            <a:xfrm flipH="1">
              <a:off x="6705114" y="5487124"/>
              <a:ext cx="4877285" cy="454291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An external user</a:t>
              </a:r>
            </a:p>
          </p:txBody>
        </p:sp>
      </p:grpSp>
      <p:sp>
        <p:nvSpPr>
          <p:cNvPr id="17" name="Rounded Rectangle 24">
            <a:extLst>
              <a:ext uri="{FF2B5EF4-FFF2-40B4-BE49-F238E27FC236}">
                <a16:creationId xmlns="" xmlns:a16="http://schemas.microsoft.com/office/drawing/2014/main" id="{D1D8955C-AED8-4EE3-828E-ECF4D85589C3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Permissions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895A6A2-116B-47B9-94AE-3C2D7E927399}"/>
              </a:ext>
            </a:extLst>
          </p:cNvPr>
          <p:cNvSpPr/>
          <p:nvPr/>
        </p:nvSpPr>
        <p:spPr>
          <a:xfrm flipH="1">
            <a:off x="2576481" y="4239340"/>
            <a:ext cx="1774152" cy="454291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JSON Permission</a:t>
            </a:r>
          </a:p>
        </p:txBody>
      </p:sp>
      <p:cxnSp>
        <p:nvCxnSpPr>
          <p:cNvPr id="32" name="Elbow Connector 21">
            <a:extLst>
              <a:ext uri="{FF2B5EF4-FFF2-40B4-BE49-F238E27FC236}">
                <a16:creationId xmlns="" xmlns:a16="http://schemas.microsoft.com/office/drawing/2014/main" id="{64A1409A-30CC-4748-B77C-D579598038A9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412287" y="2427016"/>
            <a:ext cx="1276376" cy="53552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1A8A1EB-03C2-4390-8988-2772D5A2A128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IAM Permissions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79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3663508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IAM Roles</a:t>
            </a:r>
          </a:p>
        </p:txBody>
      </p:sp>
    </p:spTree>
    <p:extLst>
      <p:ext uri="{BB962C8B-B14F-4D97-AF65-F5344CB8AC3E}">
        <p14:creationId xmlns:p14="http://schemas.microsoft.com/office/powerpoint/2010/main" val="2391633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23FCE5E-9276-420E-88E0-6BF8D68069A5}"/>
              </a:ext>
            </a:extLst>
          </p:cNvPr>
          <p:cNvGrpSpPr/>
          <p:nvPr/>
        </p:nvGrpSpPr>
        <p:grpSpPr>
          <a:xfrm>
            <a:off x="609601" y="1788222"/>
            <a:ext cx="10972799" cy="4701523"/>
            <a:chOff x="609601" y="1788221"/>
            <a:chExt cx="10972799" cy="4701523"/>
          </a:xfrm>
        </p:grpSpPr>
        <p:sp>
          <p:nvSpPr>
            <p:cNvPr id="70" name="Content Placeholder 2">
              <a:extLst>
                <a:ext uri="{FF2B5EF4-FFF2-40B4-BE49-F238E27FC236}">
                  <a16:creationId xmlns="" xmlns:a16="http://schemas.microsoft.com/office/drawing/2014/main" id="{0B82012A-ED0D-41F2-BFCF-4B2FA3208435}"/>
                </a:ext>
              </a:extLst>
            </p:cNvPr>
            <p:cNvSpPr txBox="1">
              <a:spLocks/>
            </p:cNvSpPr>
            <p:nvPr/>
          </p:nvSpPr>
          <p:spPr>
            <a:xfrm>
              <a:off x="609601" y="1788221"/>
              <a:ext cx="10972799" cy="47015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Role is similar to an user/group which has permissions/policies attached to it. </a:t>
              </a:r>
            </a:p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Roles are temporary access given to anyone who needs to perform the specific task mentioned in the Role.</a:t>
              </a: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endParaRPr lang="en-US" sz="1600" dirty="0">
                <a:latin typeface="Raleway"/>
                <a:cs typeface="Chalkboard SE Regular"/>
              </a:endParaRPr>
            </a:p>
            <a:p>
              <a:pPr marL="0" indent="0">
                <a:buNone/>
              </a:pPr>
              <a:endParaRPr lang="en-US" sz="1600" dirty="0">
                <a:latin typeface="Raleway"/>
                <a:cs typeface="Chalkboard SE Regular"/>
              </a:endParaRPr>
            </a:p>
            <a:p>
              <a:pPr>
                <a:buBlip>
                  <a:blip r:embed="rId2"/>
                </a:buBlip>
              </a:pPr>
              <a:r>
                <a:rPr lang="en-US" sz="1600" dirty="0">
                  <a:latin typeface="Raleway"/>
                  <a:cs typeface="Chalkboard SE Regular"/>
                </a:rPr>
                <a:t>Permissions attached to the users are taken away till the time role is getting used.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8ECD1C09-01D8-463C-8298-BA781FC63F25}"/>
                </a:ext>
              </a:extLst>
            </p:cNvPr>
            <p:cNvGrpSpPr/>
            <p:nvPr/>
          </p:nvGrpSpPr>
          <p:grpSpPr>
            <a:xfrm>
              <a:off x="2608083" y="2809188"/>
              <a:ext cx="1296971" cy="1809946"/>
              <a:chOff x="1084082" y="2809188"/>
              <a:chExt cx="1296971" cy="1809946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="" xmlns:a16="http://schemas.microsoft.com/office/drawing/2014/main" id="{2970E158-FA6A-4A6A-B90F-BC905F746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119" y="3066886"/>
                <a:ext cx="724699" cy="724699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4FE66ABC-79BE-4595-AE23-76E5465AD7B3}"/>
                  </a:ext>
                </a:extLst>
              </p:cNvPr>
              <p:cNvSpPr/>
              <p:nvPr/>
            </p:nvSpPr>
            <p:spPr>
              <a:xfrm>
                <a:off x="1084082" y="2809188"/>
                <a:ext cx="1291473" cy="180994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249B206D-8EB0-43FF-A5B7-8D3DD690D992}"/>
                  </a:ext>
                </a:extLst>
              </p:cNvPr>
              <p:cNvSpPr txBox="1"/>
              <p:nvPr/>
            </p:nvSpPr>
            <p:spPr>
              <a:xfrm>
                <a:off x="1084082" y="3894236"/>
                <a:ext cx="129697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Cannot access EC2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6DA59193-8215-467A-B9A9-A7B050178D3D}"/>
                </a:ext>
              </a:extLst>
            </p:cNvPr>
            <p:cNvGrpSpPr/>
            <p:nvPr/>
          </p:nvGrpSpPr>
          <p:grpSpPr>
            <a:xfrm>
              <a:off x="7723439" y="2809188"/>
              <a:ext cx="1291473" cy="1809946"/>
              <a:chOff x="6199438" y="2809188"/>
              <a:chExt cx="1291473" cy="180994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="" xmlns:a16="http://schemas.microsoft.com/office/drawing/2014/main" id="{B25EFEA9-9A43-49C1-8410-A850DB834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482826" y="3066886"/>
                <a:ext cx="724699" cy="724699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DC572ECB-5C31-44E9-BA78-5213DA2EC085}"/>
                  </a:ext>
                </a:extLst>
              </p:cNvPr>
              <p:cNvSpPr/>
              <p:nvPr/>
            </p:nvSpPr>
            <p:spPr>
              <a:xfrm>
                <a:off x="6199438" y="2809188"/>
                <a:ext cx="1291473" cy="180994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52007549-BCAB-41BA-9A94-98A30832770A}"/>
                  </a:ext>
                </a:extLst>
              </p:cNvPr>
              <p:cNvSpPr txBox="1"/>
              <p:nvPr/>
            </p:nvSpPr>
            <p:spPr>
              <a:xfrm>
                <a:off x="6199438" y="3894236"/>
                <a:ext cx="1274944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Cannot access RDS</a:t>
                </a:r>
              </a:p>
            </p:txBody>
          </p:sp>
        </p:grp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1FDD5BE3-BA9C-44C6-9A4D-4D16A9064FBB}"/>
                </a:ext>
              </a:extLst>
            </p:cNvPr>
            <p:cNvSpPr/>
            <p:nvPr/>
          </p:nvSpPr>
          <p:spPr>
            <a:xfrm>
              <a:off x="3148417" y="5377146"/>
              <a:ext cx="1759226" cy="657006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Role: Can access EC2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="" xmlns:a16="http://schemas.microsoft.com/office/drawing/2014/main" id="{CB7CF608-D24C-4BD8-B697-5086D14395C3}"/>
                </a:ext>
              </a:extLst>
            </p:cNvPr>
            <p:cNvSpPr/>
            <p:nvPr/>
          </p:nvSpPr>
          <p:spPr>
            <a:xfrm>
              <a:off x="6972300" y="5375679"/>
              <a:ext cx="1759226" cy="657006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Role: Can access RDS</a:t>
              </a:r>
            </a:p>
          </p:txBody>
        </p:sp>
      </p:grpSp>
      <p:sp>
        <p:nvSpPr>
          <p:cNvPr id="16" name="Rounded Rectangle 24">
            <a:extLst>
              <a:ext uri="{FF2B5EF4-FFF2-40B4-BE49-F238E27FC236}">
                <a16:creationId xmlns="" xmlns:a16="http://schemas.microsoft.com/office/drawing/2014/main" id="{F121FC3C-3E8B-4C9B-9013-CB30BEDB9698}"/>
              </a:ext>
            </a:extLst>
          </p:cNvPr>
          <p:cNvSpPr/>
          <p:nvPr/>
        </p:nvSpPr>
        <p:spPr>
          <a:xfrm>
            <a:off x="4246104" y="110447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IAM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9063884-F39A-46AE-B910-B832348C7D7B}"/>
              </a:ext>
            </a:extLst>
          </p:cNvPr>
          <p:cNvSpPr txBox="1"/>
          <p:nvPr/>
        </p:nvSpPr>
        <p:spPr>
          <a:xfrm>
            <a:off x="296043" y="368255"/>
            <a:ext cx="1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Roles</a:t>
            </a:r>
          </a:p>
        </p:txBody>
      </p:sp>
    </p:spTree>
    <p:extLst>
      <p:ext uri="{BB962C8B-B14F-4D97-AF65-F5344CB8AC3E}">
        <p14:creationId xmlns:p14="http://schemas.microsoft.com/office/powerpoint/2010/main" val="191646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23FE28-EA18-453D-B588-D52BF73B9AFA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</a:t>
            </a:r>
            <a:r>
              <a:rPr lang="en-IN" sz="3200" b="1" dirty="0">
                <a:solidFill>
                  <a:schemeClr val="accent2"/>
                </a:solidFill>
              </a:rPr>
              <a:t>ntroduction to IAM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F133A95-5D31-4045-B870-F3E701E75848}"/>
              </a:ext>
            </a:extLst>
          </p:cNvPr>
          <p:cNvSpPr/>
          <p:nvPr/>
        </p:nvSpPr>
        <p:spPr>
          <a:xfrm>
            <a:off x="1815548" y="1225324"/>
            <a:ext cx="8560904" cy="12003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IN" dirty="0">
                <a:latin typeface="Amazon Ember"/>
              </a:rPr>
              <a:t>AWS Identity and Access Management (IAM) is a web service that helps you securely control access to AWS resources. </a:t>
            </a:r>
          </a:p>
          <a:p>
            <a:pPr marL="285750" indent="-285750">
              <a:buBlip>
                <a:blip r:embed="rId2"/>
              </a:buBlip>
            </a:pPr>
            <a:r>
              <a:rPr lang="en-IN" dirty="0">
                <a:latin typeface="Amazon Ember"/>
              </a:rPr>
              <a:t>You use IAM to control who is authenticated (signed in) and authorized (has permissions) to use resources.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81A979-DF7C-440D-A401-D4A4A1C5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3" y="3082259"/>
            <a:ext cx="1585774" cy="3126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744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24">
            <a:extLst>
              <a:ext uri="{FF2B5EF4-FFF2-40B4-BE49-F238E27FC236}">
                <a16:creationId xmlns="" xmlns:a16="http://schemas.microsoft.com/office/drawing/2014/main" id="{A9CC6773-861D-49E1-B47B-87456B747CE4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Cross-Account Roles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8894A0E-8483-443C-B0CF-BB074D09AA2E}"/>
              </a:ext>
            </a:extLst>
          </p:cNvPr>
          <p:cNvGrpSpPr/>
          <p:nvPr/>
        </p:nvGrpSpPr>
        <p:grpSpPr>
          <a:xfrm>
            <a:off x="1468248" y="2898840"/>
            <a:ext cx="9255501" cy="3383554"/>
            <a:chOff x="1468248" y="2958888"/>
            <a:chExt cx="9255501" cy="3383554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BCACA2CF-7697-456E-BFF7-1CE1A8C20C17}"/>
                </a:ext>
              </a:extLst>
            </p:cNvPr>
            <p:cNvGrpSpPr/>
            <p:nvPr/>
          </p:nvGrpSpPr>
          <p:grpSpPr>
            <a:xfrm>
              <a:off x="1468248" y="2958888"/>
              <a:ext cx="9255501" cy="3383554"/>
              <a:chOff x="1037307" y="2394665"/>
              <a:chExt cx="9255501" cy="3383554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="" xmlns:a16="http://schemas.microsoft.com/office/drawing/2014/main" id="{72B22E3F-D0A4-4318-949B-AA323155729E}"/>
                  </a:ext>
                </a:extLst>
              </p:cNvPr>
              <p:cNvSpPr/>
              <p:nvPr/>
            </p:nvSpPr>
            <p:spPr>
              <a:xfrm>
                <a:off x="1037307" y="2394665"/>
                <a:ext cx="2501171" cy="591395"/>
              </a:xfrm>
              <a:prstGeom prst="roundRect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Account-1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D80B2198-68D7-48D1-9F18-F288A6E23CDF}"/>
                  </a:ext>
                </a:extLst>
              </p:cNvPr>
              <p:cNvSpPr/>
              <p:nvPr/>
            </p:nvSpPr>
            <p:spPr>
              <a:xfrm>
                <a:off x="1047001" y="3703490"/>
                <a:ext cx="2501171" cy="2074729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="" xmlns:a16="http://schemas.microsoft.com/office/drawing/2014/main" id="{7D6F4546-3034-4D37-B63D-AADC340F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3683" y="4059270"/>
                <a:ext cx="1087099" cy="1304519"/>
              </a:xfrm>
              <a:prstGeom prst="rect">
                <a:avLst/>
              </a:prstGeom>
            </p:spPr>
          </p:pic>
          <p:cxnSp>
            <p:nvCxnSpPr>
              <p:cNvPr id="82" name="Straight Arrow Connector 81">
                <a:extLst>
                  <a:ext uri="{FF2B5EF4-FFF2-40B4-BE49-F238E27FC236}">
                    <a16:creationId xmlns="" xmlns:a16="http://schemas.microsoft.com/office/drawing/2014/main" id="{4698F6E5-A7C8-4493-89BD-12BAE0C6E243}"/>
                  </a:ext>
                </a:extLst>
              </p:cNvPr>
              <p:cNvCxnSpPr>
                <a:stCxn id="52" idx="2"/>
                <a:endCxn id="53" idx="0"/>
              </p:cNvCxnSpPr>
              <p:nvPr/>
            </p:nvCxnSpPr>
            <p:spPr>
              <a:xfrm>
                <a:off x="2287893" y="2986060"/>
                <a:ext cx="9694" cy="7174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3" name="Rectangle: Rounded Corners 12">
                <a:extLst>
                  <a:ext uri="{FF2B5EF4-FFF2-40B4-BE49-F238E27FC236}">
                    <a16:creationId xmlns="" xmlns:a16="http://schemas.microsoft.com/office/drawing/2014/main" id="{F951C6B2-8B6B-48F1-A58F-49B6FDDF2106}"/>
                  </a:ext>
                </a:extLst>
              </p:cNvPr>
              <p:cNvSpPr/>
              <p:nvPr/>
            </p:nvSpPr>
            <p:spPr>
              <a:xfrm>
                <a:off x="4305143" y="2394665"/>
                <a:ext cx="1404358" cy="591395"/>
              </a:xfrm>
              <a:prstGeom prst="roundRect">
                <a:avLst/>
              </a:prstGeom>
              <a:solidFill>
                <a:srgbClr val="8064A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Role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40766BD1-FFD9-4E7C-B2CD-5A565BD29B33}"/>
                  </a:ext>
                </a:extLst>
              </p:cNvPr>
              <p:cNvCxnSpPr>
                <a:stCxn id="52" idx="3"/>
                <a:endCxn id="83" idx="1"/>
              </p:cNvCxnSpPr>
              <p:nvPr/>
            </p:nvCxnSpPr>
            <p:spPr>
              <a:xfrm>
                <a:off x="3538478" y="2690363"/>
                <a:ext cx="76666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5" name="Straight Arrow Connector 84">
                <a:extLst>
                  <a:ext uri="{FF2B5EF4-FFF2-40B4-BE49-F238E27FC236}">
                    <a16:creationId xmlns="" xmlns:a16="http://schemas.microsoft.com/office/drawing/2014/main" id="{C425CCCE-EA86-48A5-8454-C1F0A1DAC116}"/>
                  </a:ext>
                </a:extLst>
              </p:cNvPr>
              <p:cNvCxnSpPr>
                <a:stCxn id="83" idx="2"/>
                <a:endCxn id="54" idx="3"/>
              </p:cNvCxnSpPr>
              <p:nvPr/>
            </p:nvCxnSpPr>
            <p:spPr>
              <a:xfrm flipH="1">
                <a:off x="2830782" y="2986060"/>
                <a:ext cx="2176540" cy="172547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66FF33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6" name="Rounded Rectangle 21">
                <a:extLst>
                  <a:ext uri="{FF2B5EF4-FFF2-40B4-BE49-F238E27FC236}">
                    <a16:creationId xmlns="" xmlns:a16="http://schemas.microsoft.com/office/drawing/2014/main" id="{F9674293-4D25-422B-961E-EB194DE3E114}"/>
                  </a:ext>
                </a:extLst>
              </p:cNvPr>
              <p:cNvSpPr/>
              <p:nvPr/>
            </p:nvSpPr>
            <p:spPr>
              <a:xfrm>
                <a:off x="7791637" y="2394665"/>
                <a:ext cx="2501171" cy="591395"/>
              </a:xfrm>
              <a:prstGeom prst="roundRect">
                <a:avLst/>
              </a:prstGeom>
              <a:solidFill>
                <a:srgbClr val="77933C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Account-2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AE89482F-71F7-4DD0-9B02-90DD841F1E82}"/>
                  </a:ext>
                </a:extLst>
              </p:cNvPr>
              <p:cNvSpPr/>
              <p:nvPr/>
            </p:nvSpPr>
            <p:spPr>
              <a:xfrm>
                <a:off x="8249989" y="3703490"/>
                <a:ext cx="1589892" cy="49444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ea typeface="+mn-ea"/>
                    <a:cs typeface="Chalkboard SE Regular"/>
                  </a:rPr>
                  <a:t>user-1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="" xmlns:a16="http://schemas.microsoft.com/office/drawing/2014/main" id="{26A87A08-D6BD-40BA-B8CD-936C5AC15CA5}"/>
                  </a:ext>
                </a:extLst>
              </p:cNvPr>
              <p:cNvCxnSpPr>
                <a:stCxn id="86" idx="2"/>
                <a:endCxn id="87" idx="0"/>
              </p:cNvCxnSpPr>
              <p:nvPr/>
            </p:nvCxnSpPr>
            <p:spPr>
              <a:xfrm>
                <a:off x="9042223" y="2986060"/>
                <a:ext cx="2712" cy="7174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Arrow Connector 88">
                <a:extLst>
                  <a:ext uri="{FF2B5EF4-FFF2-40B4-BE49-F238E27FC236}">
                    <a16:creationId xmlns="" xmlns:a16="http://schemas.microsoft.com/office/drawing/2014/main" id="{4D5765E2-10BB-47DB-A81A-ED235583CD3A}"/>
                  </a:ext>
                </a:extLst>
              </p:cNvPr>
              <p:cNvCxnSpPr>
                <a:stCxn id="83" idx="3"/>
                <a:endCxn id="86" idx="1"/>
              </p:cNvCxnSpPr>
              <p:nvPr/>
            </p:nvCxnSpPr>
            <p:spPr>
              <a:xfrm>
                <a:off x="5709501" y="2690363"/>
                <a:ext cx="20821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dash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Arrow Connector 89">
                <a:extLst>
                  <a:ext uri="{FF2B5EF4-FFF2-40B4-BE49-F238E27FC236}">
                    <a16:creationId xmlns="" xmlns:a16="http://schemas.microsoft.com/office/drawing/2014/main" id="{DD66C6E2-26A9-43AC-94AE-4D3AB9270429}"/>
                  </a:ext>
                </a:extLst>
              </p:cNvPr>
              <p:cNvCxnSpPr>
                <a:stCxn id="83" idx="3"/>
                <a:endCxn id="87" idx="1"/>
              </p:cNvCxnSpPr>
              <p:nvPr/>
            </p:nvCxnSpPr>
            <p:spPr>
              <a:xfrm>
                <a:off x="5709501" y="2690363"/>
                <a:ext cx="2540488" cy="126035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dash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="" xmlns:a16="http://schemas.microsoft.com/office/drawing/2014/main" id="{7FF4228F-A481-4B10-A8E5-742E1E516F08}"/>
                  </a:ext>
                </a:extLst>
              </p:cNvPr>
              <p:cNvCxnSpPr>
                <a:stCxn id="87" idx="1"/>
              </p:cNvCxnSpPr>
              <p:nvPr/>
            </p:nvCxnSpPr>
            <p:spPr>
              <a:xfrm flipH="1">
                <a:off x="2830782" y="3950713"/>
                <a:ext cx="5419207" cy="76081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94A52F3C-580B-4578-A8B7-E583268D33E9}"/>
                </a:ext>
              </a:extLst>
            </p:cNvPr>
            <p:cNvSpPr/>
            <p:nvPr/>
          </p:nvSpPr>
          <p:spPr>
            <a:xfrm flipH="1">
              <a:off x="1949429" y="5975087"/>
              <a:ext cx="1558197" cy="320280"/>
            </a:xfrm>
            <a:prstGeom prst="rect">
              <a:avLst/>
            </a:prstGeom>
            <a:solidFill>
              <a:srgbClr val="558ED5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latin typeface="Raleway"/>
                  <a:cs typeface="Chalkboard SE Regular"/>
                </a:rPr>
                <a:t>EC2 Instances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/>
                <a:cs typeface="Chalkboard SE Regular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770171-C37B-4225-AA19-E994F492E474}"/>
              </a:ext>
            </a:extLst>
          </p:cNvPr>
          <p:cNvSpPr txBox="1"/>
          <p:nvPr/>
        </p:nvSpPr>
        <p:spPr>
          <a:xfrm>
            <a:off x="296043" y="368255"/>
            <a:ext cx="1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Roles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25E1218-B85E-4254-89CD-D1237E3A1881}"/>
              </a:ext>
            </a:extLst>
          </p:cNvPr>
          <p:cNvSpPr txBox="1">
            <a:spLocks/>
          </p:cNvSpPr>
          <p:nvPr/>
        </p:nvSpPr>
        <p:spPr>
          <a:xfrm>
            <a:off x="2968486" y="1960126"/>
            <a:ext cx="6255025" cy="3931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Roles and Permissions between Different Accounts and Users.</a:t>
            </a:r>
          </a:p>
        </p:txBody>
      </p:sp>
    </p:spTree>
    <p:extLst>
      <p:ext uri="{BB962C8B-B14F-4D97-AF65-F5344CB8AC3E}">
        <p14:creationId xmlns:p14="http://schemas.microsoft.com/office/powerpoint/2010/main" val="291993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4697178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3: Roles</a:t>
            </a:r>
          </a:p>
        </p:txBody>
      </p:sp>
    </p:spTree>
    <p:extLst>
      <p:ext uri="{BB962C8B-B14F-4D97-AF65-F5344CB8AC3E}">
        <p14:creationId xmlns:p14="http://schemas.microsoft.com/office/powerpoint/2010/main" val="56643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9DE611-81EB-4989-A1AF-1099A422A05B}"/>
              </a:ext>
            </a:extLst>
          </p:cNvPr>
          <p:cNvSpPr txBox="1"/>
          <p:nvPr/>
        </p:nvSpPr>
        <p:spPr>
          <a:xfrm>
            <a:off x="296043" y="368255"/>
            <a:ext cx="261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Demo 3: Roles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0A359662-614E-4DC4-BD4F-2570DB5954C3}"/>
              </a:ext>
            </a:extLst>
          </p:cNvPr>
          <p:cNvSpPr txBox="1">
            <a:spLocks/>
          </p:cNvSpPr>
          <p:nvPr/>
        </p:nvSpPr>
        <p:spPr>
          <a:xfrm>
            <a:off x="2138669" y="1901372"/>
            <a:ext cx="7914662" cy="3388198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Create 2 users – s3-user and ec2-user.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S3-user should not have any EC2 access. 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ec2-user should have all access on ec2 instances.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Create 2 roles – s3-role &amp; ec2-role.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ec2-role should have access to launch EC2 instances and list them.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s3-role should have access to the S3 buckets.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dirty="0">
                <a:latin typeface="Raleway"/>
                <a:cs typeface="Chalkboard SE Regular"/>
              </a:rPr>
              <a:t>Make s3-user to assume ec2-role and ec2-user to assume s3-role.</a:t>
            </a:r>
          </a:p>
        </p:txBody>
      </p:sp>
    </p:spTree>
    <p:extLst>
      <p:ext uri="{BB962C8B-B14F-4D97-AF65-F5344CB8AC3E}">
        <p14:creationId xmlns:p14="http://schemas.microsoft.com/office/powerpoint/2010/main" val="1891742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>
            <a:extLst>
              <a:ext uri="{FF2B5EF4-FFF2-40B4-BE49-F238E27FC236}">
                <a16:creationId xmlns="" xmlns:a16="http://schemas.microsoft.com/office/drawing/2014/main" id="{0A607C28-6910-4558-B407-1CC2CF7EBC26}"/>
              </a:ext>
            </a:extLst>
          </p:cNvPr>
          <p:cNvSpPr txBox="1">
            <a:spLocks/>
          </p:cNvSpPr>
          <p:nvPr/>
        </p:nvSpPr>
        <p:spPr>
          <a:xfrm>
            <a:off x="4825991" y="1900901"/>
            <a:ext cx="2525487" cy="404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Raleway"/>
                <a:cs typeface="Chalkboard SE Regular"/>
              </a:rPr>
              <a:t>Instance Profile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05A6F4F-02AC-4F48-BC3C-659F3892A6FB}"/>
              </a:ext>
            </a:extLst>
          </p:cNvPr>
          <p:cNvGrpSpPr/>
          <p:nvPr/>
        </p:nvGrpSpPr>
        <p:grpSpPr>
          <a:xfrm>
            <a:off x="2264086" y="2468865"/>
            <a:ext cx="7663825" cy="3149595"/>
            <a:chOff x="1022581" y="2210963"/>
            <a:chExt cx="7663825" cy="3149595"/>
          </a:xfrm>
        </p:grpSpPr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816AF05D-CD39-4EC8-9FD1-FEC677B9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81" y="2310381"/>
              <a:ext cx="2071517" cy="2148244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321B78E0-ACA6-49A3-BA61-04A4FD80811A}"/>
                </a:ext>
              </a:extLst>
            </p:cNvPr>
            <p:cNvGrpSpPr/>
            <p:nvPr/>
          </p:nvGrpSpPr>
          <p:grpSpPr>
            <a:xfrm>
              <a:off x="6874474" y="2210963"/>
              <a:ext cx="1410732" cy="653737"/>
              <a:chOff x="6445948" y="3819746"/>
              <a:chExt cx="1410732" cy="65373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="" xmlns:a16="http://schemas.microsoft.com/office/drawing/2014/main" id="{D05766E6-54FF-4379-BD23-4C23C8707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5948" y="3819746"/>
                <a:ext cx="544781" cy="653737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24A6830C-4597-456F-8A28-F497707B83BC}"/>
                  </a:ext>
                </a:extLst>
              </p:cNvPr>
              <p:cNvSpPr txBox="1"/>
              <p:nvPr/>
            </p:nvSpPr>
            <p:spPr>
              <a:xfrm>
                <a:off x="6989414" y="3977337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EC2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67BC890F-BEBF-4A0A-8674-48A5BCA3002E}"/>
                </a:ext>
              </a:extLst>
            </p:cNvPr>
            <p:cNvGrpSpPr/>
            <p:nvPr/>
          </p:nvGrpSpPr>
          <p:grpSpPr>
            <a:xfrm>
              <a:off x="6897888" y="3063996"/>
              <a:ext cx="1387318" cy="625640"/>
              <a:chOff x="6469362" y="4672780"/>
              <a:chExt cx="1387318" cy="625640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="" xmlns:a16="http://schemas.microsoft.com/office/drawing/2014/main" id="{2B59BABF-18DA-4A1F-98E5-88D8D4622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9362" y="4672780"/>
                <a:ext cx="521367" cy="62564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DFD37D23-1B36-4962-9921-4F7377FF8D1E}"/>
                  </a:ext>
                </a:extLst>
              </p:cNvPr>
              <p:cNvSpPr txBox="1"/>
              <p:nvPr/>
            </p:nvSpPr>
            <p:spPr>
              <a:xfrm>
                <a:off x="6989414" y="4827521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S3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40BA0DD4-2B1B-4B21-835F-4332B1C1589A}"/>
                </a:ext>
              </a:extLst>
            </p:cNvPr>
            <p:cNvGrpSpPr/>
            <p:nvPr/>
          </p:nvGrpSpPr>
          <p:grpSpPr>
            <a:xfrm>
              <a:off x="6874475" y="3888933"/>
              <a:ext cx="1811931" cy="601994"/>
              <a:chOff x="6445948" y="5497717"/>
              <a:chExt cx="1811931" cy="601994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="" xmlns:a16="http://schemas.microsoft.com/office/drawing/2014/main" id="{6DB30EF5-76DF-4BA8-B4B8-FEA316B89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5948" y="5497717"/>
                <a:ext cx="543466" cy="601994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8458334C-5544-4407-B609-662738AD5C1B}"/>
                  </a:ext>
                </a:extLst>
              </p:cNvPr>
              <p:cNvSpPr txBox="1"/>
              <p:nvPr/>
            </p:nvSpPr>
            <p:spPr>
              <a:xfrm>
                <a:off x="6990728" y="5629437"/>
                <a:ext cx="12671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DynamoDB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5F377781-5709-4E57-8EC4-2F4303A6FCA4}"/>
                </a:ext>
              </a:extLst>
            </p:cNvPr>
            <p:cNvSpPr/>
            <p:nvPr/>
          </p:nvSpPr>
          <p:spPr>
            <a:xfrm>
              <a:off x="1211807" y="3160567"/>
              <a:ext cx="1696531" cy="47089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Program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="" xmlns:a16="http://schemas.microsoft.com/office/drawing/2014/main" id="{10CAE3A0-6C4B-4D17-A13F-D720E49B6516}"/>
                </a:ext>
              </a:extLst>
            </p:cNvPr>
            <p:cNvCxnSpPr>
              <a:stCxn id="72" idx="3"/>
            </p:cNvCxnSpPr>
            <p:nvPr/>
          </p:nvCxnSpPr>
          <p:spPr>
            <a:xfrm flipV="1">
              <a:off x="2908338" y="2530395"/>
              <a:ext cx="3877787" cy="86562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="" xmlns:a16="http://schemas.microsoft.com/office/drawing/2014/main" id="{9E0CC77B-8C12-4492-BA72-560A64901ED5}"/>
                </a:ext>
              </a:extLst>
            </p:cNvPr>
            <p:cNvCxnSpPr>
              <a:stCxn id="72" idx="3"/>
            </p:cNvCxnSpPr>
            <p:nvPr/>
          </p:nvCxnSpPr>
          <p:spPr>
            <a:xfrm>
              <a:off x="2908338" y="3396017"/>
              <a:ext cx="387778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B1C335FE-CC80-4F49-9BF7-198C41321BAA}"/>
                </a:ext>
              </a:extLst>
            </p:cNvPr>
            <p:cNvCxnSpPr/>
            <p:nvPr/>
          </p:nvCxnSpPr>
          <p:spPr>
            <a:xfrm>
              <a:off x="2908338" y="3396017"/>
              <a:ext cx="3877787" cy="792223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6" name="Rectangle: Rounded Corners 12">
              <a:extLst>
                <a:ext uri="{FF2B5EF4-FFF2-40B4-BE49-F238E27FC236}">
                  <a16:creationId xmlns="" xmlns:a16="http://schemas.microsoft.com/office/drawing/2014/main" id="{2A1AB6B4-FC38-40D9-B1AC-36C6D252C54E}"/>
                </a:ext>
              </a:extLst>
            </p:cNvPr>
            <p:cNvSpPr/>
            <p:nvPr/>
          </p:nvSpPr>
          <p:spPr>
            <a:xfrm>
              <a:off x="1444475" y="4769163"/>
              <a:ext cx="1192419" cy="591395"/>
            </a:xfrm>
            <a:prstGeom prst="roundRect">
              <a:avLst/>
            </a:prstGeom>
            <a:solidFill>
              <a:srgbClr val="8064A2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Role</a:t>
              </a:r>
            </a:p>
          </p:txBody>
        </p:sp>
      </p:grpSp>
      <p:sp>
        <p:nvSpPr>
          <p:cNvPr id="21" name="Rounded Rectangle 24">
            <a:extLst>
              <a:ext uri="{FF2B5EF4-FFF2-40B4-BE49-F238E27FC236}">
                <a16:creationId xmlns="" xmlns:a16="http://schemas.microsoft.com/office/drawing/2014/main" id="{3E6A38CF-174A-4ED3-BEB3-C92BDAB124B8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Cross-Account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1D1255-D1BD-4A6D-A58E-51515B2CAFC3}"/>
              </a:ext>
            </a:extLst>
          </p:cNvPr>
          <p:cNvSpPr txBox="1"/>
          <p:nvPr/>
        </p:nvSpPr>
        <p:spPr>
          <a:xfrm>
            <a:off x="296043" y="368255"/>
            <a:ext cx="1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Roles</a:t>
            </a:r>
          </a:p>
        </p:txBody>
      </p:sp>
    </p:spTree>
    <p:extLst>
      <p:ext uri="{BB962C8B-B14F-4D97-AF65-F5344CB8AC3E}">
        <p14:creationId xmlns:p14="http://schemas.microsoft.com/office/powerpoint/2010/main" val="1268241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AF5EF4D-E896-403B-AEAD-00B246A353D6}"/>
              </a:ext>
            </a:extLst>
          </p:cNvPr>
          <p:cNvSpPr txBox="1">
            <a:spLocks/>
          </p:cNvSpPr>
          <p:nvPr/>
        </p:nvSpPr>
        <p:spPr>
          <a:xfrm>
            <a:off x="598254" y="1784024"/>
            <a:ext cx="10972799" cy="3078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Identity Federation: AWS resources can be accessed by third party Identity Providers (IdP)</a:t>
            </a:r>
          </a:p>
          <a:p>
            <a:pPr lvl="1">
              <a:buBlip>
                <a:blip r:embed="rId3"/>
              </a:buBlip>
            </a:pPr>
            <a:r>
              <a:rPr lang="en-US" sz="1600" i="1" dirty="0">
                <a:latin typeface="Raleway"/>
                <a:cs typeface="Chalkboard SE Regular"/>
              </a:rPr>
              <a:t>Web</a:t>
            </a:r>
            <a:r>
              <a:rPr lang="en-US" sz="1600" dirty="0">
                <a:latin typeface="Raleway"/>
                <a:cs typeface="Chalkboard SE Regular"/>
              </a:rPr>
              <a:t>: Facebook, Google, Amazon or any OIDC</a:t>
            </a:r>
          </a:p>
          <a:p>
            <a:pPr lvl="1">
              <a:buBlip>
                <a:blip r:embed="rId3"/>
              </a:buBlip>
            </a:pPr>
            <a:r>
              <a:rPr lang="en-US" sz="1600" i="1" dirty="0">
                <a:latin typeface="Raleway"/>
                <a:cs typeface="Chalkboard SE Regular"/>
              </a:rPr>
              <a:t>SAML2.0</a:t>
            </a:r>
            <a:r>
              <a:rPr lang="en-US" sz="1600" dirty="0">
                <a:latin typeface="Raleway"/>
                <a:cs typeface="Chalkboard SE Regular"/>
              </a:rPr>
              <a:t>: LDAP or Microsoft AD</a:t>
            </a:r>
          </a:p>
          <a:p>
            <a:endParaRPr lang="en-US" sz="16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Steps (Web Identity Federation)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Sign up as developer in Facebook or Google or Amazon account.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Create an Identity Provider in IAM.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Create Role with Trust and Permission Policy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In Trust Policy Principal should be the Web IdP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Cognito can be used as Identity Broker.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0BCA915-43DE-4463-B507-313135BF8139}"/>
              </a:ext>
            </a:extLst>
          </p:cNvPr>
          <p:cNvSpPr/>
          <p:nvPr/>
        </p:nvSpPr>
        <p:spPr>
          <a:xfrm flipH="1">
            <a:off x="586908" y="4986849"/>
            <a:ext cx="5465191" cy="127974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“Principal” : { “Federated” : “www.amazon.com” }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“Principal” : { “Federated” : “graph.facebook.com” }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“Principal” : { “Federated” : “accounts.google.com” }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6CC1D84-BA7C-487A-9566-3640B6615ABA}"/>
              </a:ext>
            </a:extLst>
          </p:cNvPr>
          <p:cNvSpPr/>
          <p:nvPr/>
        </p:nvSpPr>
        <p:spPr>
          <a:xfrm flipH="1">
            <a:off x="6432487" y="5153717"/>
            <a:ext cx="5172605" cy="946004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“Action” : “sts:AssumeRoleWithWebIdentity”</a:t>
            </a:r>
          </a:p>
        </p:txBody>
      </p:sp>
      <p:sp>
        <p:nvSpPr>
          <p:cNvPr id="11" name="Rounded Rectangle 24">
            <a:extLst>
              <a:ext uri="{FF2B5EF4-FFF2-40B4-BE49-F238E27FC236}">
                <a16:creationId xmlns="" xmlns:a16="http://schemas.microsoft.com/office/drawing/2014/main" id="{654B234D-27FA-498D-89CF-9FBDE481B1CE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Cross-Account Roles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F6A42A5-91F3-4781-AF97-518A45FC69F2}"/>
              </a:ext>
            </a:extLst>
          </p:cNvPr>
          <p:cNvSpPr txBox="1"/>
          <p:nvPr/>
        </p:nvSpPr>
        <p:spPr>
          <a:xfrm>
            <a:off x="296043" y="368255"/>
            <a:ext cx="1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Roles</a:t>
            </a:r>
          </a:p>
        </p:txBody>
      </p:sp>
    </p:spTree>
    <p:extLst>
      <p:ext uri="{BB962C8B-B14F-4D97-AF65-F5344CB8AC3E}">
        <p14:creationId xmlns:p14="http://schemas.microsoft.com/office/powerpoint/2010/main" val="1690915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6539230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Identity Federations</a:t>
            </a:r>
          </a:p>
        </p:txBody>
      </p:sp>
    </p:spTree>
    <p:extLst>
      <p:ext uri="{BB962C8B-B14F-4D97-AF65-F5344CB8AC3E}">
        <p14:creationId xmlns:p14="http://schemas.microsoft.com/office/powerpoint/2010/main" val="182553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="" xmlns:a16="http://schemas.microsoft.com/office/drawing/2014/main" id="{87D0C907-C255-4D83-9FFC-9334209B756C}"/>
              </a:ext>
            </a:extLst>
          </p:cNvPr>
          <p:cNvSpPr txBox="1">
            <a:spLocks/>
          </p:cNvSpPr>
          <p:nvPr/>
        </p:nvSpPr>
        <p:spPr>
          <a:xfrm>
            <a:off x="706731" y="1666727"/>
            <a:ext cx="2005789" cy="3765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halkboard SE Regular"/>
                <a:cs typeface="Chalkboard SE Regular"/>
              </a:rPr>
              <a:t>How does it work?</a:t>
            </a:r>
            <a:endParaRPr lang="en-US" sz="1600" dirty="0">
              <a:latin typeface="Chalkboard SE Regular"/>
              <a:cs typeface="Chalkboard SE Regular"/>
            </a:endParaRPr>
          </a:p>
        </p:txBody>
      </p:sp>
      <p:sp>
        <p:nvSpPr>
          <p:cNvPr id="34" name="Rounded Rectangle 24">
            <a:extLst>
              <a:ext uri="{FF2B5EF4-FFF2-40B4-BE49-F238E27FC236}">
                <a16:creationId xmlns="" xmlns:a16="http://schemas.microsoft.com/office/drawing/2014/main" id="{7C9BA36E-9253-4A14-A04B-3BC510544696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Web Identify Federation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C060175-5D4A-407E-81A8-33B9D537920C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Federations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95E7E90-743E-4338-944E-7FE4FD298613}"/>
              </a:ext>
            </a:extLst>
          </p:cNvPr>
          <p:cNvGrpSpPr/>
          <p:nvPr/>
        </p:nvGrpSpPr>
        <p:grpSpPr>
          <a:xfrm>
            <a:off x="706731" y="2057311"/>
            <a:ext cx="10778536" cy="4281578"/>
            <a:chOff x="601060" y="2151770"/>
            <a:chExt cx="10778536" cy="4281578"/>
          </a:xfrm>
        </p:grpSpPr>
        <p:pic>
          <p:nvPicPr>
            <p:cNvPr id="41" name="Picture 40" descr="smartphone-3.png">
              <a:extLst>
                <a:ext uri="{FF2B5EF4-FFF2-40B4-BE49-F238E27FC236}">
                  <a16:creationId xmlns="" xmlns:a16="http://schemas.microsoft.com/office/drawing/2014/main" id="{8FF0160A-7408-4EE8-BC94-BF908AE3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51" y="2533649"/>
              <a:ext cx="1264913" cy="126491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1D106D32-F828-46EC-A53B-51413D25CE2D}"/>
                </a:ext>
              </a:extLst>
            </p:cNvPr>
            <p:cNvSpPr/>
            <p:nvPr/>
          </p:nvSpPr>
          <p:spPr>
            <a:xfrm>
              <a:off x="824028" y="5132271"/>
              <a:ext cx="1240892" cy="1076145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Amazon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Google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Facebook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977B0547-7840-43F2-8ED9-27109C386089}"/>
                </a:ext>
              </a:extLst>
            </p:cNvPr>
            <p:cNvGrpSpPr/>
            <p:nvPr/>
          </p:nvGrpSpPr>
          <p:grpSpPr>
            <a:xfrm>
              <a:off x="601060" y="3798562"/>
              <a:ext cx="1696532" cy="1333709"/>
              <a:chOff x="610754" y="3699352"/>
              <a:chExt cx="1696532" cy="1432919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="" xmlns:a16="http://schemas.microsoft.com/office/drawing/2014/main" id="{24DE839D-F80D-4825-B0B9-A6E50DFAF2C9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1444474" y="3699352"/>
                <a:ext cx="9696" cy="1432919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E43F1BE6-95C2-459D-B734-D9BE60882B0C}"/>
                  </a:ext>
                </a:extLst>
              </p:cNvPr>
              <p:cNvSpPr txBox="1"/>
              <p:nvPr/>
            </p:nvSpPr>
            <p:spPr>
              <a:xfrm>
                <a:off x="610754" y="4081595"/>
                <a:ext cx="1696532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Authenticate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7689CEB-FAA3-40BC-A4F4-05148B397894}"/>
                </a:ext>
              </a:extLst>
            </p:cNvPr>
            <p:cNvCxnSpPr/>
            <p:nvPr/>
          </p:nvCxnSpPr>
          <p:spPr>
            <a:xfrm>
              <a:off x="2064920" y="5487369"/>
              <a:ext cx="872503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F99E0D16-8B4A-491B-BFC8-5E456DB7C547}"/>
                </a:ext>
              </a:extLst>
            </p:cNvPr>
            <p:cNvCxnSpPr/>
            <p:nvPr/>
          </p:nvCxnSpPr>
          <p:spPr>
            <a:xfrm flipV="1">
              <a:off x="2917807" y="3690671"/>
              <a:ext cx="0" cy="179670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="" xmlns:a16="http://schemas.microsoft.com/office/drawing/2014/main" id="{AA54AF66-0A13-46B3-B460-049CE87F51DE}"/>
                </a:ext>
              </a:extLst>
            </p:cNvPr>
            <p:cNvCxnSpPr/>
            <p:nvPr/>
          </p:nvCxnSpPr>
          <p:spPr>
            <a:xfrm flipH="1">
              <a:off x="1841721" y="3690671"/>
              <a:ext cx="107608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A91CA8F8-8C31-42E3-9D68-A85B18C484B8}"/>
                </a:ext>
              </a:extLst>
            </p:cNvPr>
            <p:cNvSpPr txBox="1"/>
            <p:nvPr/>
          </p:nvSpPr>
          <p:spPr>
            <a:xfrm>
              <a:off x="2509413" y="3991620"/>
              <a:ext cx="860306" cy="58477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rPr>
                <a:t>Auth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rPr>
                <a:t>Token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D0A41908-3045-4493-8CD1-B15AE5B69A54}"/>
                </a:ext>
              </a:extLst>
            </p:cNvPr>
            <p:cNvSpPr/>
            <p:nvPr/>
          </p:nvSpPr>
          <p:spPr>
            <a:xfrm>
              <a:off x="9747716" y="2623086"/>
              <a:ext cx="1240892" cy="69058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STS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53932F8D-9570-4AEF-90C3-24B740F7E186}"/>
                </a:ext>
              </a:extLst>
            </p:cNvPr>
            <p:cNvGrpSpPr/>
            <p:nvPr/>
          </p:nvGrpSpPr>
          <p:grpSpPr>
            <a:xfrm>
              <a:off x="1851644" y="2651669"/>
              <a:ext cx="7844756" cy="338554"/>
              <a:chOff x="1851644" y="2750879"/>
              <a:chExt cx="7844756" cy="338554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="" xmlns:a16="http://schemas.microsoft.com/office/drawing/2014/main" id="{EA0C5047-56D9-4930-9860-2985F2BD5CF2}"/>
                  </a:ext>
                </a:extLst>
              </p:cNvPr>
              <p:cNvCxnSpPr/>
              <p:nvPr/>
            </p:nvCxnSpPr>
            <p:spPr>
              <a:xfrm>
                <a:off x="1851644" y="2926741"/>
                <a:ext cx="78447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C6F148AC-E726-4BAC-B5D5-61B784A5B2F9}"/>
                  </a:ext>
                </a:extLst>
              </p:cNvPr>
              <p:cNvSpPr txBox="1"/>
              <p:nvPr/>
            </p:nvSpPr>
            <p:spPr>
              <a:xfrm>
                <a:off x="4458851" y="2750879"/>
                <a:ext cx="2710576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AssumeRoleWithWebIdentity</a:t>
                </a:r>
              </a:p>
            </p:txBody>
          </p:sp>
        </p:grpSp>
        <p:sp>
          <p:nvSpPr>
            <p:cNvPr id="54" name="Rounded Rectangle 42">
              <a:extLst>
                <a:ext uri="{FF2B5EF4-FFF2-40B4-BE49-F238E27FC236}">
                  <a16:creationId xmlns="" xmlns:a16="http://schemas.microsoft.com/office/drawing/2014/main" id="{52276EE6-405F-417D-A605-3E23EDD287E4}"/>
                </a:ext>
              </a:extLst>
            </p:cNvPr>
            <p:cNvSpPr/>
            <p:nvPr/>
          </p:nvSpPr>
          <p:spPr>
            <a:xfrm flipH="1">
              <a:off x="4345324" y="2151770"/>
              <a:ext cx="2937629" cy="465229"/>
            </a:xfrm>
            <a:prstGeom prst="roundRect">
              <a:avLst/>
            </a:prstGeom>
            <a:solidFill>
              <a:srgbClr val="C0504D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rPr>
                <a:t>Role ARN + Auth Token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1875FC98-1F17-4EF9-B0F8-0DCF0699403B}"/>
                </a:ext>
              </a:extLst>
            </p:cNvPr>
            <p:cNvGrpSpPr/>
            <p:nvPr/>
          </p:nvGrpSpPr>
          <p:grpSpPr>
            <a:xfrm>
              <a:off x="1851644" y="2955890"/>
              <a:ext cx="7844756" cy="338554"/>
              <a:chOff x="1851644" y="3094784"/>
              <a:chExt cx="7844756" cy="338554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B57F0424-81A6-4ABC-BD16-0076A533EB50}"/>
                  </a:ext>
                </a:extLst>
              </p:cNvPr>
              <p:cNvCxnSpPr/>
              <p:nvPr/>
            </p:nvCxnSpPr>
            <p:spPr>
              <a:xfrm flipH="1" flipV="1">
                <a:off x="1851644" y="3293825"/>
                <a:ext cx="7844756" cy="992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0F628EB4-46CA-46C8-A927-CF7A7C8FC6E5}"/>
                  </a:ext>
                </a:extLst>
              </p:cNvPr>
              <p:cNvSpPr txBox="1"/>
              <p:nvPr/>
            </p:nvSpPr>
            <p:spPr>
              <a:xfrm>
                <a:off x="4625013" y="3094784"/>
                <a:ext cx="2385388" cy="3385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halkboard SE Regular"/>
                    <a:cs typeface="Chalkboard SE Regular"/>
                  </a:rPr>
                  <a:t>Temp Security Credentials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DFB35F05-6C95-4506-A6F6-B541D54CC42F}"/>
                </a:ext>
              </a:extLst>
            </p:cNvPr>
            <p:cNvGrpSpPr/>
            <p:nvPr/>
          </p:nvGrpSpPr>
          <p:grpSpPr>
            <a:xfrm>
              <a:off x="9932824" y="3536740"/>
              <a:ext cx="867266" cy="890367"/>
              <a:chOff x="6276560" y="3819746"/>
              <a:chExt cx="867266" cy="89036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="" xmlns:a16="http://schemas.microsoft.com/office/drawing/2014/main" id="{7423A0A1-B578-43FC-897B-5C9E24FEB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5948" y="3819746"/>
                <a:ext cx="544781" cy="653737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E23B364C-B798-4FDB-9055-515477A79E49}"/>
                  </a:ext>
                </a:extLst>
              </p:cNvPr>
              <p:cNvSpPr txBox="1"/>
              <p:nvPr/>
            </p:nvSpPr>
            <p:spPr>
              <a:xfrm>
                <a:off x="6276560" y="4371559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EC2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15386995-E0D1-4B4D-9946-7925A3641339}"/>
                </a:ext>
              </a:extLst>
            </p:cNvPr>
            <p:cNvGrpSpPr/>
            <p:nvPr/>
          </p:nvGrpSpPr>
          <p:grpSpPr>
            <a:xfrm>
              <a:off x="9927547" y="4556554"/>
              <a:ext cx="867266" cy="861370"/>
              <a:chOff x="6303301" y="4672780"/>
              <a:chExt cx="867266" cy="86137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="" xmlns:a16="http://schemas.microsoft.com/office/drawing/2014/main" id="{4B60D433-BB69-466C-AF01-737C3DBED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9362" y="4672780"/>
                <a:ext cx="521367" cy="62564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B5C8A047-7E4E-4C82-BAE0-72F0979EBEE4}"/>
                  </a:ext>
                </a:extLst>
              </p:cNvPr>
              <p:cNvSpPr txBox="1"/>
              <p:nvPr/>
            </p:nvSpPr>
            <p:spPr>
              <a:xfrm>
                <a:off x="6303301" y="5195596"/>
                <a:ext cx="867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S3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EA44F816-2E11-4926-B1E5-1C32C769D3E6}"/>
                </a:ext>
              </a:extLst>
            </p:cNvPr>
            <p:cNvGrpSpPr/>
            <p:nvPr/>
          </p:nvGrpSpPr>
          <p:grpSpPr>
            <a:xfrm>
              <a:off x="9726485" y="5487369"/>
              <a:ext cx="1267151" cy="828836"/>
              <a:chOff x="6623605" y="5418183"/>
              <a:chExt cx="1267151" cy="828836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="" xmlns:a16="http://schemas.microsoft.com/office/drawing/2014/main" id="{67ABE8BD-F24E-4DD3-A112-994CDFDDF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0728" y="5418183"/>
                <a:ext cx="543466" cy="601994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553069B6-31F9-4826-8B70-034634BA49B4}"/>
                  </a:ext>
                </a:extLst>
              </p:cNvPr>
              <p:cNvSpPr txBox="1"/>
              <p:nvPr/>
            </p:nvSpPr>
            <p:spPr>
              <a:xfrm>
                <a:off x="6623605" y="5908465"/>
                <a:ext cx="12671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halkboard SE Regular"/>
                    <a:cs typeface="Chalkboard SE Regular"/>
                  </a:rPr>
                  <a:t>DynamoDB</a:t>
                </a:r>
              </a:p>
            </p:txBody>
          </p:sp>
        </p:grpSp>
        <p:sp>
          <p:nvSpPr>
            <p:cNvPr id="67" name="Rounded Rectangle 63">
              <a:extLst>
                <a:ext uri="{FF2B5EF4-FFF2-40B4-BE49-F238E27FC236}">
                  <a16:creationId xmlns="" xmlns:a16="http://schemas.microsoft.com/office/drawing/2014/main" id="{E857325D-3E5A-4146-82B4-433FECC16D77}"/>
                </a:ext>
              </a:extLst>
            </p:cNvPr>
            <p:cNvSpPr/>
            <p:nvPr/>
          </p:nvSpPr>
          <p:spPr>
            <a:xfrm>
              <a:off x="9484430" y="2262024"/>
              <a:ext cx="1895166" cy="4171324"/>
            </a:xfrm>
            <a:prstGeom prst="round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="" xmlns:a16="http://schemas.microsoft.com/office/drawing/2014/main" id="{C4092129-CBBF-4F9E-9820-23A6BAF1093D}"/>
                </a:ext>
              </a:extLst>
            </p:cNvPr>
            <p:cNvCxnSpPr>
              <a:endCxn id="67" idx="1"/>
            </p:cNvCxnSpPr>
            <p:nvPr/>
          </p:nvCxnSpPr>
          <p:spPr>
            <a:xfrm>
              <a:off x="1890075" y="3457001"/>
              <a:ext cx="7594355" cy="890685"/>
            </a:xfrm>
            <a:prstGeom prst="straightConnector1">
              <a:avLst/>
            </a:prstGeom>
            <a:noFill/>
            <a:ln w="25400" cap="flat" cmpd="sng" algn="ctr">
              <a:solidFill>
                <a:srgbClr val="3366FF"/>
              </a:solidFill>
              <a:prstDash val="dash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56F309BD-D0A0-49C3-A88E-E6725488653A}"/>
                </a:ext>
              </a:extLst>
            </p:cNvPr>
            <p:cNvSpPr txBox="1"/>
            <p:nvPr/>
          </p:nvSpPr>
          <p:spPr>
            <a:xfrm>
              <a:off x="1017916" y="2252911"/>
              <a:ext cx="8337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 SE Regular"/>
                  <a:cs typeface="Chalkboard SE Regular"/>
                </a:rPr>
                <a:t>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594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2">
            <a:extLst>
              <a:ext uri="{FF2B5EF4-FFF2-40B4-BE49-F238E27FC236}">
                <a16:creationId xmlns="" xmlns:a16="http://schemas.microsoft.com/office/drawing/2014/main" id="{2453AC69-5C78-480B-915D-DE5507790574}"/>
              </a:ext>
            </a:extLst>
          </p:cNvPr>
          <p:cNvSpPr txBox="1">
            <a:spLocks/>
          </p:cNvSpPr>
          <p:nvPr/>
        </p:nvSpPr>
        <p:spPr>
          <a:xfrm>
            <a:off x="609599" y="2258734"/>
            <a:ext cx="10972799" cy="21078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Steps (SAML Federation)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Register AWS with Corporate IdP (LDAP).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That will generate a Metadata XML.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Create a SAML identity provider with the SAML metadata.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Create Roles.</a:t>
            </a:r>
          </a:p>
          <a:p>
            <a:pPr lvl="1">
              <a:buBlip>
                <a:blip r:embed="rId3"/>
              </a:buBlip>
            </a:pPr>
            <a:r>
              <a:rPr lang="en-US" sz="1600" dirty="0">
                <a:latin typeface="Raleway"/>
                <a:cs typeface="Chalkboard SE Regular"/>
              </a:rPr>
              <a:t>These roles should be mapped with Organization’s assertions.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6C954907-0585-42B9-AA31-C54B9110C6F1}"/>
              </a:ext>
            </a:extLst>
          </p:cNvPr>
          <p:cNvSpPr/>
          <p:nvPr/>
        </p:nvSpPr>
        <p:spPr>
          <a:xfrm flipH="1">
            <a:off x="609601" y="4594303"/>
            <a:ext cx="5917835" cy="9232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“Principal” : { “AWS” : “ARN of the SAML provider” }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6F8CE20C-8983-46B6-BF1F-BD276576CD40}"/>
              </a:ext>
            </a:extLst>
          </p:cNvPr>
          <p:cNvSpPr/>
          <p:nvPr/>
        </p:nvSpPr>
        <p:spPr>
          <a:xfrm flipH="1">
            <a:off x="7282957" y="4594303"/>
            <a:ext cx="4299445" cy="9232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“Action” : “sts:AssumeRoleWithSAML”</a:t>
            </a:r>
          </a:p>
        </p:txBody>
      </p:sp>
      <p:sp>
        <p:nvSpPr>
          <p:cNvPr id="9" name="Rounded Rectangle 24">
            <a:extLst>
              <a:ext uri="{FF2B5EF4-FFF2-40B4-BE49-F238E27FC236}">
                <a16:creationId xmlns="" xmlns:a16="http://schemas.microsoft.com/office/drawing/2014/main" id="{9DE7D4EA-9D82-4308-AC5C-0EACAB39333B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SAML Identify Federation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8363CB-DCB2-498D-94C8-B8286403B463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Federations</a:t>
            </a:r>
          </a:p>
        </p:txBody>
      </p:sp>
    </p:spTree>
    <p:extLst>
      <p:ext uri="{BB962C8B-B14F-4D97-AF65-F5344CB8AC3E}">
        <p14:creationId xmlns:p14="http://schemas.microsoft.com/office/powerpoint/2010/main" val="68363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EB16C773-49A3-4E03-92EE-5DADEC37F3D1}"/>
              </a:ext>
            </a:extLst>
          </p:cNvPr>
          <p:cNvSpPr/>
          <p:nvPr/>
        </p:nvSpPr>
        <p:spPr>
          <a:xfrm>
            <a:off x="9827092" y="2841348"/>
            <a:ext cx="1240892" cy="690582"/>
          </a:xfrm>
          <a:prstGeom prst="rect">
            <a:avLst/>
          </a:prstGeom>
          <a:solidFill>
            <a:srgbClr val="F79646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STS</a:t>
            </a:r>
          </a:p>
        </p:txBody>
      </p:sp>
      <p:sp>
        <p:nvSpPr>
          <p:cNvPr id="61" name="Rounded Rectangle 42">
            <a:extLst>
              <a:ext uri="{FF2B5EF4-FFF2-40B4-BE49-F238E27FC236}">
                <a16:creationId xmlns="" xmlns:a16="http://schemas.microsoft.com/office/drawing/2014/main" id="{CB8857D2-F891-4093-BB05-F0E940DA729C}"/>
              </a:ext>
            </a:extLst>
          </p:cNvPr>
          <p:cNvSpPr/>
          <p:nvPr/>
        </p:nvSpPr>
        <p:spPr>
          <a:xfrm flipH="1">
            <a:off x="5168872" y="2204637"/>
            <a:ext cx="3433743" cy="465229"/>
          </a:xfrm>
          <a:prstGeom prst="roundRect">
            <a:avLst/>
          </a:prstGeom>
          <a:solidFill>
            <a:srgbClr val="4F81BD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rPr>
              <a:t>Role ARN + SAML provider ARN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EB12CBB3-5220-4F73-A5CC-E9BE38E8B494}"/>
              </a:ext>
            </a:extLst>
          </p:cNvPr>
          <p:cNvGrpSpPr/>
          <p:nvPr/>
        </p:nvGrpSpPr>
        <p:grpSpPr>
          <a:xfrm>
            <a:off x="3383498" y="3055100"/>
            <a:ext cx="6336316" cy="584776"/>
            <a:chOff x="1962020" y="3005495"/>
            <a:chExt cx="7755343" cy="584776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E4F4C29A-3A2B-46A1-8093-9EEB0673D3C9}"/>
                </a:ext>
              </a:extLst>
            </p:cNvPr>
            <p:cNvCxnSpPr/>
            <p:nvPr/>
          </p:nvCxnSpPr>
          <p:spPr>
            <a:xfrm flipH="1">
              <a:off x="1962020" y="3303745"/>
              <a:ext cx="7755343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733FE8AB-821C-457F-94FE-D8E75525DDD7}"/>
                </a:ext>
              </a:extLst>
            </p:cNvPr>
            <p:cNvSpPr txBox="1"/>
            <p:nvPr/>
          </p:nvSpPr>
          <p:spPr>
            <a:xfrm>
              <a:off x="5248795" y="3005495"/>
              <a:ext cx="2037726" cy="58477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cs typeface="Chalkboard SE Regular"/>
                </a:rPr>
                <a:t>Temp Security Credentials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AB837BE6-1ABC-448C-BB38-7AA43BFC1871}"/>
              </a:ext>
            </a:extLst>
          </p:cNvPr>
          <p:cNvGrpSpPr/>
          <p:nvPr/>
        </p:nvGrpSpPr>
        <p:grpSpPr>
          <a:xfrm>
            <a:off x="9932284" y="3709146"/>
            <a:ext cx="867266" cy="908554"/>
            <a:chOff x="6681832" y="3595836"/>
            <a:chExt cx="867266" cy="908554"/>
          </a:xfrm>
        </p:grpSpPr>
        <p:pic>
          <p:nvPicPr>
            <p:cNvPr id="66" name="Picture 65">
              <a:extLst>
                <a:ext uri="{FF2B5EF4-FFF2-40B4-BE49-F238E27FC236}">
                  <a16:creationId xmlns="" xmlns:a16="http://schemas.microsoft.com/office/drawing/2014/main" id="{11A8697D-BD7D-4DCA-9F52-6A33B5A0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475" y="3595836"/>
              <a:ext cx="544781" cy="65373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FE77403-B091-4CF1-8F47-EB474A2C08DD}"/>
                </a:ext>
              </a:extLst>
            </p:cNvPr>
            <p:cNvSpPr txBox="1"/>
            <p:nvPr/>
          </p:nvSpPr>
          <p:spPr>
            <a:xfrm>
              <a:off x="6681832" y="4165836"/>
              <a:ext cx="867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EC2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8C72DE91-E1BF-4CA0-A001-3C76FEA8F7F9}"/>
              </a:ext>
            </a:extLst>
          </p:cNvPr>
          <p:cNvGrpSpPr/>
          <p:nvPr/>
        </p:nvGrpSpPr>
        <p:grpSpPr>
          <a:xfrm>
            <a:off x="9932284" y="4653744"/>
            <a:ext cx="867266" cy="904468"/>
            <a:chOff x="6681832" y="4540435"/>
            <a:chExt cx="867266" cy="904468"/>
          </a:xfrm>
        </p:grpSpPr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5F1B1D9B-F25A-4AA1-8EF5-9E561F26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25" y="4540435"/>
              <a:ext cx="521367" cy="62564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A5696681-40E3-4A9D-B1AB-7E75B4E78606}"/>
                </a:ext>
              </a:extLst>
            </p:cNvPr>
            <p:cNvSpPr txBox="1"/>
            <p:nvPr/>
          </p:nvSpPr>
          <p:spPr>
            <a:xfrm>
              <a:off x="6681832" y="5106349"/>
              <a:ext cx="867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S3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E55DAD81-A6FA-4EFE-87CD-AD9372AF5362}"/>
              </a:ext>
            </a:extLst>
          </p:cNvPr>
          <p:cNvGrpSpPr/>
          <p:nvPr/>
        </p:nvGrpSpPr>
        <p:grpSpPr>
          <a:xfrm>
            <a:off x="9838878" y="5558212"/>
            <a:ext cx="1267151" cy="875136"/>
            <a:chOff x="6626856" y="5489026"/>
            <a:chExt cx="1267151" cy="875136"/>
          </a:xfrm>
        </p:grpSpPr>
        <p:pic>
          <p:nvPicPr>
            <p:cNvPr id="72" name="Picture 71">
              <a:extLst>
                <a:ext uri="{FF2B5EF4-FFF2-40B4-BE49-F238E27FC236}">
                  <a16:creationId xmlns="" xmlns:a16="http://schemas.microsoft.com/office/drawing/2014/main" id="{81CFE484-2446-4DE9-AFDF-1372D7B4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983" y="5489026"/>
              <a:ext cx="543466" cy="60199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580AC35C-1786-466B-8A35-F2EF6EE63902}"/>
                </a:ext>
              </a:extLst>
            </p:cNvPr>
            <p:cNvSpPr txBox="1"/>
            <p:nvPr/>
          </p:nvSpPr>
          <p:spPr>
            <a:xfrm>
              <a:off x="6626856" y="6025608"/>
              <a:ext cx="1267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DynamoDB</a:t>
              </a:r>
            </a:p>
          </p:txBody>
        </p:sp>
      </p:grpSp>
      <p:sp>
        <p:nvSpPr>
          <p:cNvPr id="74" name="Rounded Rectangle 63">
            <a:extLst>
              <a:ext uri="{FF2B5EF4-FFF2-40B4-BE49-F238E27FC236}">
                <a16:creationId xmlns="" xmlns:a16="http://schemas.microsoft.com/office/drawing/2014/main" id="{1236BB3C-B42A-43F0-9382-49485DA8DC59}"/>
              </a:ext>
            </a:extLst>
          </p:cNvPr>
          <p:cNvSpPr/>
          <p:nvPr/>
        </p:nvSpPr>
        <p:spPr>
          <a:xfrm>
            <a:off x="9484430" y="2484728"/>
            <a:ext cx="1895166" cy="3948620"/>
          </a:xfrm>
          <a:prstGeom prst="roundRect">
            <a:avLst/>
          </a:prstGeom>
          <a:noFill/>
          <a:ln w="19050" cap="flat" cmpd="sng" algn="ctr">
            <a:solidFill>
              <a:srgbClr val="000000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DC67592F-1DC9-4E59-8B15-499331961FDC}"/>
              </a:ext>
            </a:extLst>
          </p:cNvPr>
          <p:cNvCxnSpPr>
            <a:endCxn id="74" idx="1"/>
          </p:cNvCxnSpPr>
          <p:nvPr/>
        </p:nvCxnSpPr>
        <p:spPr>
          <a:xfrm>
            <a:off x="3383497" y="3522011"/>
            <a:ext cx="6100933" cy="937027"/>
          </a:xfrm>
          <a:prstGeom prst="straightConnector1">
            <a:avLst/>
          </a:prstGeom>
          <a:noFill/>
          <a:ln w="25400" cap="flat" cmpd="sng" algn="ctr">
            <a:solidFill>
              <a:srgbClr val="3366FF"/>
            </a:solidFill>
            <a:prstDash val="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6" name="Rounded Rectangle 34">
            <a:extLst>
              <a:ext uri="{FF2B5EF4-FFF2-40B4-BE49-F238E27FC236}">
                <a16:creationId xmlns="" xmlns:a16="http://schemas.microsoft.com/office/drawing/2014/main" id="{A595CBED-A0C4-4EA5-8FE0-94EFAF5220F9}"/>
              </a:ext>
            </a:extLst>
          </p:cNvPr>
          <p:cNvSpPr/>
          <p:nvPr/>
        </p:nvSpPr>
        <p:spPr>
          <a:xfrm>
            <a:off x="609599" y="2484728"/>
            <a:ext cx="3488301" cy="3948620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="" xmlns:a16="http://schemas.microsoft.com/office/drawing/2014/main" id="{BA84A201-A97C-4622-9133-DDAFA5C6D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3" y="2204637"/>
            <a:ext cx="447546" cy="61804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F072BE4A-F7B6-4AD5-B4F4-A9FA9E0082B6}"/>
              </a:ext>
            </a:extLst>
          </p:cNvPr>
          <p:cNvSpPr/>
          <p:nvPr/>
        </p:nvSpPr>
        <p:spPr>
          <a:xfrm>
            <a:off x="1413513" y="2881214"/>
            <a:ext cx="1880684" cy="720166"/>
          </a:xfrm>
          <a:prstGeom prst="rect">
            <a:avLst/>
          </a:prstGeom>
          <a:solidFill>
            <a:srgbClr val="3366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Application</a:t>
            </a:r>
          </a:p>
        </p:txBody>
      </p:sp>
      <p:sp>
        <p:nvSpPr>
          <p:cNvPr id="79" name="Rounded Rectangle 16">
            <a:extLst>
              <a:ext uri="{FF2B5EF4-FFF2-40B4-BE49-F238E27FC236}">
                <a16:creationId xmlns="" xmlns:a16="http://schemas.microsoft.com/office/drawing/2014/main" id="{6EE522EC-DF55-4B71-B1F5-D9F11C30946F}"/>
              </a:ext>
            </a:extLst>
          </p:cNvPr>
          <p:cNvSpPr/>
          <p:nvPr/>
        </p:nvSpPr>
        <p:spPr>
          <a:xfrm>
            <a:off x="1230363" y="5411729"/>
            <a:ext cx="2252357" cy="62544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LDAP Identity Store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5CAC3B67-57C4-4FC9-8B83-0CC058E621E0}"/>
              </a:ext>
            </a:extLst>
          </p:cNvPr>
          <p:cNvCxnSpPr/>
          <p:nvPr/>
        </p:nvCxnSpPr>
        <p:spPr>
          <a:xfrm flipH="1">
            <a:off x="1647099" y="3601380"/>
            <a:ext cx="9922" cy="181034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F2C2CC53-47BA-48AB-BB26-A68A91C50A56}"/>
              </a:ext>
            </a:extLst>
          </p:cNvPr>
          <p:cNvSpPr txBox="1"/>
          <p:nvPr/>
        </p:nvSpPr>
        <p:spPr>
          <a:xfrm>
            <a:off x="931649" y="4573649"/>
            <a:ext cx="1449696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cs typeface="Chalkboard SE Regular"/>
              </a:rPr>
              <a:t>Authenticate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62B9E0BC-6459-43D1-AC79-984612CB1CC5}"/>
              </a:ext>
            </a:extLst>
          </p:cNvPr>
          <p:cNvCxnSpPr/>
          <p:nvPr/>
        </p:nvCxnSpPr>
        <p:spPr>
          <a:xfrm flipV="1">
            <a:off x="2877461" y="3601380"/>
            <a:ext cx="0" cy="18103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6878E285-792C-4B44-ADE1-EF0038CA2F91}"/>
              </a:ext>
            </a:extLst>
          </p:cNvPr>
          <p:cNvSpPr txBox="1"/>
          <p:nvPr/>
        </p:nvSpPr>
        <p:spPr>
          <a:xfrm>
            <a:off x="2152630" y="4005399"/>
            <a:ext cx="1449696" cy="58477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cs typeface="Chalkboard SE Regular"/>
              </a:rPr>
              <a:t>SAML Assertion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94A1B48-CD6F-463A-8538-A7F2F0897B43}"/>
              </a:ext>
            </a:extLst>
          </p:cNvPr>
          <p:cNvGrpSpPr/>
          <p:nvPr/>
        </p:nvGrpSpPr>
        <p:grpSpPr>
          <a:xfrm>
            <a:off x="3383497" y="2731037"/>
            <a:ext cx="6336317" cy="338554"/>
            <a:chOff x="3383497" y="2830247"/>
            <a:chExt cx="6336317" cy="338554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="" xmlns:a16="http://schemas.microsoft.com/office/drawing/2014/main" id="{0FDEDCAD-71AD-450E-B27F-16048C699244}"/>
                </a:ext>
              </a:extLst>
            </p:cNvPr>
            <p:cNvCxnSpPr/>
            <p:nvPr/>
          </p:nvCxnSpPr>
          <p:spPr>
            <a:xfrm flipV="1">
              <a:off x="3383497" y="3154311"/>
              <a:ext cx="6336317" cy="1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F3A7FA15-1270-4211-84F6-1B764B2EAB35}"/>
                </a:ext>
              </a:extLst>
            </p:cNvPr>
            <p:cNvSpPr txBox="1"/>
            <p:nvPr/>
          </p:nvSpPr>
          <p:spPr>
            <a:xfrm>
              <a:off x="5446666" y="2830247"/>
              <a:ext cx="293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cs typeface="Chalkboard SE Regular"/>
                </a:rPr>
                <a:t>AssumeRoleWithSAML</a:t>
              </a:r>
            </a:p>
          </p:txBody>
        </p:sp>
      </p:grpSp>
      <p:sp>
        <p:nvSpPr>
          <p:cNvPr id="33" name="Rounded Rectangle 24">
            <a:extLst>
              <a:ext uri="{FF2B5EF4-FFF2-40B4-BE49-F238E27FC236}">
                <a16:creationId xmlns="" xmlns:a16="http://schemas.microsoft.com/office/drawing/2014/main" id="{73B083F3-9061-4A8B-8999-E2EECDE77E34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SAML Identify Federation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061688DE-905E-4539-980C-2F7F07789039}"/>
              </a:ext>
            </a:extLst>
          </p:cNvPr>
          <p:cNvSpPr txBox="1">
            <a:spLocks/>
          </p:cNvSpPr>
          <p:nvPr/>
        </p:nvSpPr>
        <p:spPr>
          <a:xfrm>
            <a:off x="609599" y="1715052"/>
            <a:ext cx="2005789" cy="3765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halkboard SE Regular"/>
                <a:cs typeface="Chalkboard SE Regular"/>
              </a:rPr>
              <a:t>How does it work?</a:t>
            </a:r>
            <a:endParaRPr lang="en-US" sz="1600" dirty="0">
              <a:latin typeface="Chalkboard SE Regular"/>
              <a:cs typeface="Chalkboard SE Regula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1C25B9D-2083-4C97-AE6A-061700699BD5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IAM Federations</a:t>
            </a:r>
          </a:p>
        </p:txBody>
      </p:sp>
    </p:spTree>
    <p:extLst>
      <p:ext uri="{BB962C8B-B14F-4D97-AF65-F5344CB8AC3E}">
        <p14:creationId xmlns:p14="http://schemas.microsoft.com/office/powerpoint/2010/main" val="3233381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666127C5-944F-4BBC-BEFC-7454E38A2B80}"/>
              </a:ext>
            </a:extLst>
          </p:cNvPr>
          <p:cNvSpPr txBox="1">
            <a:spLocks/>
          </p:cNvSpPr>
          <p:nvPr/>
        </p:nvSpPr>
        <p:spPr>
          <a:xfrm>
            <a:off x="609601" y="1895060"/>
            <a:ext cx="10972799" cy="459468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STS (Security Token Service) can be used to get temporary security credentials.</a:t>
            </a:r>
          </a:p>
          <a:p>
            <a:pPr lvl="1">
              <a:buBlip>
                <a:blip r:embed="rId3"/>
              </a:buBlip>
            </a:pPr>
            <a:r>
              <a:rPr lang="en-US" sz="1800" dirty="0">
                <a:latin typeface="Raleway"/>
                <a:cs typeface="Chalkboard SE Regular"/>
              </a:rPr>
              <a:t>Temporary Access Key ID, Secret Access Key and Security Token</a:t>
            </a:r>
          </a:p>
          <a:p>
            <a:pPr marL="0" indent="0">
              <a:buNone/>
            </a:pPr>
            <a:endParaRPr lang="en-US" sz="1800" dirty="0">
              <a:latin typeface="Raleway"/>
              <a:cs typeface="Chalkboard SE Regular"/>
            </a:endParaRPr>
          </a:p>
          <a:p>
            <a:pPr marL="0" indent="0">
              <a:buNone/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endParaRPr lang="en-US" sz="1800" dirty="0">
              <a:latin typeface="Raleway"/>
              <a:cs typeface="Chalkboard SE Regular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STS Calls.</a:t>
            </a:r>
          </a:p>
          <a:p>
            <a:pPr lvl="1">
              <a:buBlip>
                <a:blip r:embed="rId4"/>
              </a:buBlip>
            </a:pPr>
            <a:r>
              <a:rPr lang="en-US" sz="1600" dirty="0">
                <a:latin typeface="Raleway"/>
                <a:cs typeface="Chalkboard SE Regular"/>
              </a:rPr>
              <a:t>“AssumeRole”: ARN of the Role, Duration (15 mins to 1 hour (Default) )</a:t>
            </a:r>
          </a:p>
          <a:p>
            <a:pPr lvl="1">
              <a:buBlip>
                <a:blip r:embed="rId4"/>
              </a:buBlip>
            </a:pPr>
            <a:r>
              <a:rPr lang="en-US" sz="1600" dirty="0">
                <a:latin typeface="Raleway"/>
                <a:cs typeface="Chalkboard SE Regular"/>
              </a:rPr>
              <a:t>“AssumeRoleWithWebIdentity”: ARN of the Role, Auth Token, Duration (15 mins to 1 hour (Default))</a:t>
            </a:r>
          </a:p>
          <a:p>
            <a:pPr lvl="1">
              <a:buBlip>
                <a:blip r:embed="rId4"/>
              </a:buBlip>
            </a:pPr>
            <a:r>
              <a:rPr lang="en-US" sz="1600" dirty="0">
                <a:latin typeface="Raleway"/>
                <a:cs typeface="Chalkboard SE Regular"/>
              </a:rPr>
              <a:t>“AssumeRoleWithSAML” : ARN of the Role, ARN of the SAML provider created in IAM, SAML assertion, Duration (15 min to 1 hour (Default)</a:t>
            </a:r>
          </a:p>
          <a:p>
            <a:pPr lvl="1">
              <a:buBlip>
                <a:blip r:embed="rId4"/>
              </a:buBlip>
            </a:pPr>
            <a:r>
              <a:rPr lang="en-US" sz="1600" dirty="0">
                <a:latin typeface="Raleway"/>
                <a:cs typeface="Chalkboard SE Regular"/>
              </a:rPr>
              <a:t>“GetFederationToken”</a:t>
            </a:r>
          </a:p>
          <a:p>
            <a:pPr lvl="1">
              <a:buBlip>
                <a:blip r:embed="rId4"/>
              </a:buBlip>
            </a:pPr>
            <a:r>
              <a:rPr lang="en-US" sz="1600" dirty="0">
                <a:latin typeface="Raleway"/>
                <a:cs typeface="Chalkboard SE Regular"/>
              </a:rPr>
              <a:t>“GetSessionToken”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C0FC875-5B6F-44F4-B80B-4097D6930978}"/>
              </a:ext>
            </a:extLst>
          </p:cNvPr>
          <p:cNvSpPr/>
          <p:nvPr/>
        </p:nvSpPr>
        <p:spPr>
          <a:xfrm>
            <a:off x="8085836" y="3015997"/>
            <a:ext cx="2479794" cy="1011988"/>
          </a:xfrm>
          <a:prstGeom prst="rect">
            <a:avLst/>
          </a:prstGeom>
          <a:solidFill>
            <a:srgbClr val="F79646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Security Token Service</a:t>
            </a:r>
          </a:p>
        </p:txBody>
      </p:sp>
      <p:sp>
        <p:nvSpPr>
          <p:cNvPr id="48" name="Rounded Rectangle 6">
            <a:extLst>
              <a:ext uri="{FF2B5EF4-FFF2-40B4-BE49-F238E27FC236}">
                <a16:creationId xmlns="" xmlns:a16="http://schemas.microsoft.com/office/drawing/2014/main" id="{8E6C33B3-FAD9-45F4-8419-6A3A3DAF0011}"/>
              </a:ext>
            </a:extLst>
          </p:cNvPr>
          <p:cNvSpPr/>
          <p:nvPr/>
        </p:nvSpPr>
        <p:spPr>
          <a:xfrm>
            <a:off x="1557791" y="3015997"/>
            <a:ext cx="2053911" cy="1011988"/>
          </a:xfrm>
          <a:prstGeom prst="roundRect">
            <a:avLst/>
          </a:prstGeom>
          <a:solidFill>
            <a:srgbClr val="3366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Application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User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3B3E336F-C8F5-464F-AD41-22D6A19F8D5F}"/>
              </a:ext>
            </a:extLst>
          </p:cNvPr>
          <p:cNvCxnSpPr/>
          <p:nvPr/>
        </p:nvCxnSpPr>
        <p:spPr>
          <a:xfrm>
            <a:off x="3611702" y="3293819"/>
            <a:ext cx="443603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A2A61EC6-815E-4921-997E-993CB5915269}"/>
              </a:ext>
            </a:extLst>
          </p:cNvPr>
          <p:cNvCxnSpPr/>
          <p:nvPr/>
        </p:nvCxnSpPr>
        <p:spPr>
          <a:xfrm flipH="1" flipV="1">
            <a:off x="3611702" y="3799798"/>
            <a:ext cx="4436034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B23C0-41DC-4C8C-A212-E3C7DD9E8632}"/>
              </a:ext>
            </a:extLst>
          </p:cNvPr>
          <p:cNvSpPr/>
          <p:nvPr/>
        </p:nvSpPr>
        <p:spPr>
          <a:xfrm>
            <a:off x="5189351" y="2827528"/>
            <a:ext cx="1448653" cy="386925"/>
          </a:xfrm>
          <a:prstGeom prst="rect">
            <a:avLst/>
          </a:prstGeom>
          <a:solidFill>
            <a:srgbClr val="4F81BD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STS Call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3757BE4-44E8-4029-81DD-1BF482825850}"/>
              </a:ext>
            </a:extLst>
          </p:cNvPr>
          <p:cNvSpPr/>
          <p:nvPr/>
        </p:nvSpPr>
        <p:spPr>
          <a:xfrm>
            <a:off x="5189351" y="3912517"/>
            <a:ext cx="1448653" cy="386925"/>
          </a:xfrm>
          <a:prstGeom prst="rect">
            <a:avLst/>
          </a:prstGeom>
          <a:solidFill>
            <a:srgbClr val="4F81BD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Temp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rPr>
              <a:t>Creds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Chalkboard SE Regular"/>
            </a:endParaRPr>
          </a:p>
        </p:txBody>
      </p:sp>
      <p:sp>
        <p:nvSpPr>
          <p:cNvPr id="11" name="Rounded Rectangle 24">
            <a:extLst>
              <a:ext uri="{FF2B5EF4-FFF2-40B4-BE49-F238E27FC236}">
                <a16:creationId xmlns="" xmlns:a16="http://schemas.microsoft.com/office/drawing/2014/main" id="{E524CEFB-25C2-4220-951D-452097EB9EEC}"/>
              </a:ext>
            </a:extLst>
          </p:cNvPr>
          <p:cNvSpPr/>
          <p:nvPr/>
        </p:nvSpPr>
        <p:spPr>
          <a:xfrm>
            <a:off x="3737729" y="1245993"/>
            <a:ext cx="4716541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Temporary Security Credentials &amp; 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59DE31-BF8F-42D5-A3EE-3F429ECED2E0}"/>
              </a:ext>
            </a:extLst>
          </p:cNvPr>
          <p:cNvSpPr txBox="1"/>
          <p:nvPr/>
        </p:nvSpPr>
        <p:spPr>
          <a:xfrm>
            <a:off x="296042" y="368255"/>
            <a:ext cx="411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Security Token Service</a:t>
            </a:r>
          </a:p>
        </p:txBody>
      </p:sp>
    </p:spTree>
    <p:extLst>
      <p:ext uri="{BB962C8B-B14F-4D97-AF65-F5344CB8AC3E}">
        <p14:creationId xmlns:p14="http://schemas.microsoft.com/office/powerpoint/2010/main" val="242738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23FE28-EA18-453D-B588-D52BF73B9AFA}"/>
              </a:ext>
            </a:extLst>
          </p:cNvPr>
          <p:cNvSpPr txBox="1"/>
          <p:nvPr/>
        </p:nvSpPr>
        <p:spPr>
          <a:xfrm>
            <a:off x="296043" y="368255"/>
            <a:ext cx="70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Why Access Management?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02D557A-8284-4911-B1E9-21539B995AFE}"/>
              </a:ext>
            </a:extLst>
          </p:cNvPr>
          <p:cNvGrpSpPr/>
          <p:nvPr/>
        </p:nvGrpSpPr>
        <p:grpSpPr>
          <a:xfrm>
            <a:off x="5415655" y="1790823"/>
            <a:ext cx="1533256" cy="1533256"/>
            <a:chOff x="3928549" y="1261549"/>
            <a:chExt cx="4334901" cy="433490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E8B424F-842C-4CE3-8D60-5F7B5330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8549" y="1261549"/>
              <a:ext cx="4334901" cy="43349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62AA2B6E-0C65-4A3F-9BA0-CDDDC8C0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7875" y="1878771"/>
              <a:ext cx="3416248" cy="3416245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696D9AAE-CE6B-4CB5-8C7C-D8A0CB080597}"/>
              </a:ext>
            </a:extLst>
          </p:cNvPr>
          <p:cNvCxnSpPr>
            <a:stCxn id="8" idx="1"/>
            <a:endCxn id="16" idx="0"/>
          </p:cNvCxnSpPr>
          <p:nvPr/>
        </p:nvCxnSpPr>
        <p:spPr>
          <a:xfrm flipH="1">
            <a:off x="2976842" y="2557451"/>
            <a:ext cx="2438813" cy="1880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C80B170-9F6C-4EA7-AF09-F4CD56E11D41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6182282" y="3324079"/>
            <a:ext cx="0" cy="826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9304262C-C6B9-4F59-B72D-F20F748033B6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6948911" y="2557451"/>
            <a:ext cx="2269948" cy="1966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DE57A51-9F65-4088-8883-B18817B9090C}"/>
              </a:ext>
            </a:extLst>
          </p:cNvPr>
          <p:cNvSpPr txBox="1"/>
          <p:nvPr/>
        </p:nvSpPr>
        <p:spPr>
          <a:xfrm>
            <a:off x="6825539" y="2239808"/>
            <a:ext cx="9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Server</a:t>
            </a:r>
            <a:endParaRPr lang="en-IN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6AEF3676-4328-4EF1-B450-EAE7DFC72C89}"/>
              </a:ext>
            </a:extLst>
          </p:cNvPr>
          <p:cNvGrpSpPr/>
          <p:nvPr/>
        </p:nvGrpSpPr>
        <p:grpSpPr>
          <a:xfrm>
            <a:off x="2272692" y="4437956"/>
            <a:ext cx="1408300" cy="1596925"/>
            <a:chOff x="2272692" y="3988971"/>
            <a:chExt cx="1408300" cy="1596925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07849BD4-F8E9-44FF-B4EF-A2C841129410}"/>
                </a:ext>
              </a:extLst>
            </p:cNvPr>
            <p:cNvGrpSpPr/>
            <p:nvPr/>
          </p:nvGrpSpPr>
          <p:grpSpPr>
            <a:xfrm>
              <a:off x="2272692" y="3988971"/>
              <a:ext cx="1408300" cy="1408300"/>
              <a:chOff x="6493068" y="1779971"/>
              <a:chExt cx="1679758" cy="167975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CC5FE7D7-AC4A-4EDA-B9B9-678A89227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3068" y="1779971"/>
                <a:ext cx="1679758" cy="167975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0CEDBF09-FEA1-4553-9114-31108D04B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0086" y="1841973"/>
                <a:ext cx="839150" cy="8391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ED2CA99-5634-4ACE-B61F-5377CD96E992}"/>
                </a:ext>
              </a:extLst>
            </p:cNvPr>
            <p:cNvSpPr txBox="1"/>
            <p:nvPr/>
          </p:nvSpPr>
          <p:spPr>
            <a:xfrm>
              <a:off x="2529361" y="5247342"/>
              <a:ext cx="839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Admin</a:t>
              </a:r>
              <a:endParaRPr lang="en-IN" sz="14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18AD1592-9F53-44A4-B464-7575A42C0F96}"/>
              </a:ext>
            </a:extLst>
          </p:cNvPr>
          <p:cNvGrpSpPr/>
          <p:nvPr/>
        </p:nvGrpSpPr>
        <p:grpSpPr>
          <a:xfrm>
            <a:off x="5374239" y="4150485"/>
            <a:ext cx="1616088" cy="1884396"/>
            <a:chOff x="5374239" y="3701500"/>
            <a:chExt cx="1616088" cy="1884396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A7B7471E-BFC6-459F-A519-0243CAC1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4239" y="3701500"/>
              <a:ext cx="1616088" cy="161608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E172CE11-E55C-42D0-8556-A67C81CFB838}"/>
                </a:ext>
              </a:extLst>
            </p:cNvPr>
            <p:cNvSpPr txBox="1"/>
            <p:nvPr/>
          </p:nvSpPr>
          <p:spPr>
            <a:xfrm>
              <a:off x="5459608" y="5247342"/>
              <a:ext cx="14893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Web Developer</a:t>
              </a:r>
              <a:endParaRPr lang="en-IN" sz="16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F76B40A-65E7-4AA3-9932-F77C88C01CC1}"/>
              </a:ext>
            </a:extLst>
          </p:cNvPr>
          <p:cNvGrpSpPr/>
          <p:nvPr/>
        </p:nvGrpSpPr>
        <p:grpSpPr>
          <a:xfrm>
            <a:off x="8481894" y="4524239"/>
            <a:ext cx="1473930" cy="1510642"/>
            <a:chOff x="8481894" y="4075254"/>
            <a:chExt cx="1473930" cy="1510642"/>
          </a:xfrm>
        </p:grpSpPr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1260186-F482-43E9-9EE6-FE76E2881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0991" y="4075254"/>
              <a:ext cx="1235735" cy="12357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C5D12D6-7EE1-474F-8A70-25A159C10E49}"/>
                </a:ext>
              </a:extLst>
            </p:cNvPr>
            <p:cNvSpPr txBox="1"/>
            <p:nvPr/>
          </p:nvSpPr>
          <p:spPr>
            <a:xfrm>
              <a:off x="8481894" y="5247342"/>
              <a:ext cx="1473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 Scientist</a:t>
              </a:r>
              <a:endParaRPr lang="en-IN" sz="16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5A18566-3305-4B8F-A92E-ED1A2E37C023}"/>
              </a:ext>
            </a:extLst>
          </p:cNvPr>
          <p:cNvSpPr txBox="1"/>
          <p:nvPr/>
        </p:nvSpPr>
        <p:spPr>
          <a:xfrm>
            <a:off x="2787821" y="3475672"/>
            <a:ext cx="20533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Receives all the access to the server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52EFA17-05A2-4BF4-9FFE-DDD2001A3E11}"/>
              </a:ext>
            </a:extLst>
          </p:cNvPr>
          <p:cNvSpPr txBox="1"/>
          <p:nvPr/>
        </p:nvSpPr>
        <p:spPr>
          <a:xfrm>
            <a:off x="4975293" y="3475672"/>
            <a:ext cx="2413980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Only Web development dashboard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A7AC969-4D4C-49FF-849D-0F8AC7D62FEF}"/>
              </a:ext>
            </a:extLst>
          </p:cNvPr>
          <p:cNvSpPr txBox="1"/>
          <p:nvPr/>
        </p:nvSpPr>
        <p:spPr>
          <a:xfrm>
            <a:off x="7641339" y="3554154"/>
            <a:ext cx="241398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Only Data analytics dashboard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760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 animBg="1"/>
      <p:bldP spid="43" grpId="0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932043"/>
            <a:ext cx="3212934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1334191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0C2199AE-B5B4-4BB1-ACB8-9ADD3A406BC0}"/>
              </a:ext>
            </a:extLst>
          </p:cNvPr>
          <p:cNvSpPr txBox="1">
            <a:spLocks/>
          </p:cNvSpPr>
          <p:nvPr/>
        </p:nvSpPr>
        <p:spPr>
          <a:xfrm>
            <a:off x="3989151" y="2991423"/>
            <a:ext cx="4213698" cy="87515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solidFill>
                  <a:srgbClr val="FF0000"/>
                </a:solidFill>
                <a:latin typeface="Raleway"/>
                <a:cs typeface="Chalkboard SE Regular"/>
              </a:rPr>
              <a:t>Entirely Free!!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5A92EC-94BB-49E5-9B7A-5CB72B8A9D73}"/>
              </a:ext>
            </a:extLst>
          </p:cNvPr>
          <p:cNvSpPr txBox="1"/>
          <p:nvPr/>
        </p:nvSpPr>
        <p:spPr>
          <a:xfrm>
            <a:off x="296043" y="368255"/>
            <a:ext cx="146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Pricing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4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>
            <a:extLst>
              <a:ext uri="{FF2B5EF4-FFF2-40B4-BE49-F238E27FC236}">
                <a16:creationId xmlns="" xmlns:a16="http://schemas.microsoft.com/office/drawing/2014/main" id="{16A47A66-336E-4799-85AB-68ABFE63C0EA}"/>
              </a:ext>
            </a:extLst>
          </p:cNvPr>
          <p:cNvSpPr txBox="1">
            <a:spLocks/>
          </p:cNvSpPr>
          <p:nvPr/>
        </p:nvSpPr>
        <p:spPr>
          <a:xfrm>
            <a:off x="1822175" y="1498856"/>
            <a:ext cx="8547650" cy="46369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Authorization &amp; Authentication.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Amazon Resource Name (ARN), IAM Hierarchy.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IAM Users, Groups and Roles.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Multi-Factor Authentication.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Policy Evaluation.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IAM Roles</a:t>
            </a:r>
          </a:p>
          <a:p>
            <a:pPr lvl="1">
              <a:buBlip>
                <a:blip r:embed="rId3"/>
              </a:buBlip>
            </a:pPr>
            <a:r>
              <a:rPr lang="en-US" sz="1800" dirty="0">
                <a:latin typeface="Raleway"/>
                <a:cs typeface="Chalkboard SE Regular"/>
              </a:rPr>
              <a:t>Roles in the same account</a:t>
            </a:r>
          </a:p>
          <a:p>
            <a:pPr lvl="1">
              <a:buBlip>
                <a:blip r:embed="rId3"/>
              </a:buBlip>
            </a:pPr>
            <a:r>
              <a:rPr lang="en-US" sz="1800" dirty="0">
                <a:latin typeface="Raleway"/>
                <a:cs typeface="Chalkboard SE Regular"/>
              </a:rPr>
              <a:t>Cross-account Roles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Instance Profile</a:t>
            </a:r>
          </a:p>
          <a:p>
            <a:pPr>
              <a:buBlip>
                <a:blip r:embed="rId2"/>
              </a:buBlip>
            </a:pPr>
            <a:r>
              <a:rPr lang="en-US" sz="2000" dirty="0">
                <a:latin typeface="Raleway"/>
                <a:cs typeface="Chalkboard SE Regular"/>
              </a:rPr>
              <a:t>Identity Federation </a:t>
            </a:r>
            <a:r>
              <a:rPr lang="mr-IN" sz="2000" dirty="0">
                <a:latin typeface="Raleway"/>
                <a:cs typeface="Chalkboard SE Regular"/>
              </a:rPr>
              <a:t>–</a:t>
            </a:r>
            <a:r>
              <a:rPr lang="en-US" sz="2000" dirty="0">
                <a:latin typeface="Raleway"/>
                <a:cs typeface="Chalkboard SE Regular"/>
              </a:rPr>
              <a:t> Web (OIDC) and SAML.</a:t>
            </a:r>
            <a:endParaRPr lang="en-US" sz="1600" dirty="0">
              <a:latin typeface="Raleway"/>
              <a:cs typeface="Chalkboard SE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E55964-90AB-48D1-AF36-E811BB457437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Summary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83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932043"/>
            <a:ext cx="5558569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Pre-CloudWatch</a:t>
            </a:r>
          </a:p>
        </p:txBody>
      </p:sp>
    </p:spTree>
    <p:extLst>
      <p:ext uri="{BB962C8B-B14F-4D97-AF65-F5344CB8AC3E}">
        <p14:creationId xmlns:p14="http://schemas.microsoft.com/office/powerpoint/2010/main" val="31180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CBD08CC-B1B5-4EEA-B63C-BB5136B15A40}"/>
              </a:ext>
            </a:extLst>
          </p:cNvPr>
          <p:cNvGrpSpPr/>
          <p:nvPr/>
        </p:nvGrpSpPr>
        <p:grpSpPr>
          <a:xfrm>
            <a:off x="4566715" y="3051868"/>
            <a:ext cx="3058565" cy="3058565"/>
            <a:chOff x="3042717" y="2617331"/>
            <a:chExt cx="3058565" cy="3058565"/>
          </a:xfrm>
        </p:grpSpPr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FB92414B-4E05-4D64-9CE0-0C62D497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5434643">
              <a:off x="3042717" y="2617331"/>
              <a:ext cx="3058565" cy="305856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F0F46F4-FAA0-408A-8B3D-FC0ABDED4155}"/>
                </a:ext>
              </a:extLst>
            </p:cNvPr>
            <p:cNvSpPr txBox="1"/>
            <p:nvPr/>
          </p:nvSpPr>
          <p:spPr>
            <a:xfrm>
              <a:off x="3431357" y="3384223"/>
              <a:ext cx="867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3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???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4C14E9-0497-408D-A381-62248830067C}"/>
              </a:ext>
            </a:extLst>
          </p:cNvPr>
          <p:cNvSpPr txBox="1"/>
          <p:nvPr/>
        </p:nvSpPr>
        <p:spPr>
          <a:xfrm>
            <a:off x="296043" y="368255"/>
            <a:ext cx="361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Pre-CloudWatch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10" name="Rounded Rectangle 24">
            <a:extLst>
              <a:ext uri="{FF2B5EF4-FFF2-40B4-BE49-F238E27FC236}">
                <a16:creationId xmlns="" xmlns:a16="http://schemas.microsoft.com/office/drawing/2014/main" id="{7FDF3384-5001-4133-A2B1-5668873E5529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Monitoring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CDFE7FD-11D7-476A-85B9-DA70E7CB8474}"/>
              </a:ext>
            </a:extLst>
          </p:cNvPr>
          <p:cNvSpPr txBox="1">
            <a:spLocks/>
          </p:cNvSpPr>
          <p:nvPr/>
        </p:nvSpPr>
        <p:spPr>
          <a:xfrm>
            <a:off x="2630554" y="2076912"/>
            <a:ext cx="6930888" cy="7237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halkboard SE Regular"/>
                <a:cs typeface="Chalkboard SE Regular"/>
              </a:rPr>
              <a:t>Before CloudWatch, Monitoring was taking place by collecting related data and analyzing manually. </a:t>
            </a:r>
            <a:endParaRPr lang="en-US" sz="1600" dirty="0">
              <a:latin typeface="Chalkboard SE Regular"/>
              <a:cs typeface="Chalkboard 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55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932043"/>
            <a:ext cx="8924622" cy="993913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Introduction to CloudWatch</a:t>
            </a:r>
          </a:p>
        </p:txBody>
      </p:sp>
    </p:spTree>
    <p:extLst>
      <p:ext uri="{BB962C8B-B14F-4D97-AF65-F5344CB8AC3E}">
        <p14:creationId xmlns:p14="http://schemas.microsoft.com/office/powerpoint/2010/main" val="3148362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A9217618-6BEA-49D5-9ACC-97B269AABD27}"/>
              </a:ext>
            </a:extLst>
          </p:cNvPr>
          <p:cNvSpPr txBox="1">
            <a:spLocks/>
          </p:cNvSpPr>
          <p:nvPr/>
        </p:nvSpPr>
        <p:spPr>
          <a:xfrm>
            <a:off x="1206145" y="1973623"/>
            <a:ext cx="6516438" cy="113401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0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Monitors all AWS resources provisioned and deployed.</a:t>
            </a:r>
          </a:p>
          <a:p>
            <a:pPr defTabSz="1219170">
              <a:lnSpc>
                <a:spcPct val="10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Sends notifications if anything goes wrong.</a:t>
            </a:r>
          </a:p>
          <a:p>
            <a:pPr defTabSz="1219170">
              <a:lnSpc>
                <a:spcPct val="10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b="1" dirty="0">
                <a:solidFill>
                  <a:prstClr val="black"/>
                </a:solidFill>
                <a:latin typeface="Raleway"/>
                <a:cs typeface="Chalkboard SE Regular"/>
              </a:rPr>
              <a:t>Following services are used in conjunction with CloudWatch: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FEBBDFBF-E120-4FF6-B6B4-FC8E28CC5EEA}"/>
              </a:ext>
            </a:extLst>
          </p:cNvPr>
          <p:cNvGrpSpPr/>
          <p:nvPr/>
        </p:nvGrpSpPr>
        <p:grpSpPr>
          <a:xfrm>
            <a:off x="1608552" y="3429000"/>
            <a:ext cx="8974894" cy="2237496"/>
            <a:chOff x="1666189" y="1703896"/>
            <a:chExt cx="5803056" cy="1611983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17C3CC86-99F3-47E0-AF5C-2F289A14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452" y="1874005"/>
              <a:ext cx="408586" cy="49030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BD84CD51-EE8B-481B-A8E5-6D6E6CAFC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61" y="1874004"/>
              <a:ext cx="397542" cy="49030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FB667270-0444-4B2F-BB08-40C0A468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227" y="1874004"/>
              <a:ext cx="351261" cy="4903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29DC1D7-CA42-4D33-94CA-312D532C6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812" y="1874005"/>
              <a:ext cx="408585" cy="49030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73FB0C13-0E27-40A6-A361-AFA7EFCA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397" y="1874004"/>
              <a:ext cx="504311" cy="49030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195CB2DB-1DB9-46D9-8FA7-4B4F9AFA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709" y="1874004"/>
              <a:ext cx="412886" cy="49030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2A13AE1A-27C6-4310-9B91-FFB241E08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452" y="2653052"/>
              <a:ext cx="408586" cy="49030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A0835302-9166-4F77-86B2-9F7C251B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835" y="2653050"/>
              <a:ext cx="424046" cy="49030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5FF741D0-8906-496B-9142-906CE35B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815" y="2653051"/>
              <a:ext cx="442634" cy="49030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DFE061D4-A03F-4551-8BE9-189734BC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310" y="2264734"/>
              <a:ext cx="431935" cy="4903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E19DBEAA-FA13-4055-B8B2-A19B72CC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3216" y="2653050"/>
              <a:ext cx="258771" cy="49030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CA3925BC-11E5-488E-8105-5FDB52AD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725" y="2653050"/>
              <a:ext cx="490301" cy="49030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1187ED8B-2177-4F1E-8AF2-8073CCA1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83" y="2653051"/>
              <a:ext cx="460411" cy="537146"/>
            </a:xfrm>
            <a:prstGeom prst="rect">
              <a:avLst/>
            </a:prstGeom>
          </p:spPr>
        </p:pic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0D3961CB-D004-4F0D-8417-2BD67F4821C7}"/>
                </a:ext>
              </a:extLst>
            </p:cNvPr>
            <p:cNvSpPr/>
            <p:nvPr/>
          </p:nvSpPr>
          <p:spPr>
            <a:xfrm>
              <a:off x="1666189" y="1703896"/>
              <a:ext cx="4744039" cy="1611983"/>
            </a:xfrm>
            <a:prstGeom prst="round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  <p:sp>
          <p:nvSpPr>
            <p:cNvPr id="44" name="Flowchart: Merge 43">
              <a:extLst>
                <a:ext uri="{FF2B5EF4-FFF2-40B4-BE49-F238E27FC236}">
                  <a16:creationId xmlns="" xmlns:a16="http://schemas.microsoft.com/office/drawing/2014/main" id="{7788C97A-5D81-4E00-82FA-2AFF10090940}"/>
                </a:ext>
              </a:extLst>
            </p:cNvPr>
            <p:cNvSpPr/>
            <p:nvPr/>
          </p:nvSpPr>
          <p:spPr>
            <a:xfrm rot="16200000">
              <a:off x="6047688" y="2209420"/>
              <a:ext cx="1357459" cy="604094"/>
            </a:xfrm>
            <a:prstGeom prst="flowChartMerge">
              <a:avLst/>
            </a:prstGeom>
            <a:gradFill flip="none" rotWithShape="1">
              <a:gsLst>
                <a:gs pos="86000">
                  <a:srgbClr val="92D050"/>
                </a:gs>
                <a:gs pos="0">
                  <a:sysClr val="window" lastClr="FFFFFF"/>
                </a:gs>
              </a:gsLst>
              <a:lin ang="5400000" scaled="0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 Regular"/>
                <a:ea typeface="+mn-ea"/>
                <a:cs typeface="Chalkboard SE Regular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7ACB04B-1ECE-480C-9B5A-EDD970046C3A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I</a:t>
            </a:r>
            <a:r>
              <a:rPr lang="en-IN" sz="3200" b="1" dirty="0">
                <a:solidFill>
                  <a:schemeClr val="accent2"/>
                </a:solidFill>
              </a:rPr>
              <a:t>ntroduction to CloudWatch</a:t>
            </a:r>
          </a:p>
        </p:txBody>
      </p:sp>
      <p:sp>
        <p:nvSpPr>
          <p:cNvPr id="22" name="Rounded Rectangle 24">
            <a:extLst>
              <a:ext uri="{FF2B5EF4-FFF2-40B4-BE49-F238E27FC236}">
                <a16:creationId xmlns="" xmlns:a16="http://schemas.microsoft.com/office/drawing/2014/main" id="{19E2B271-0C28-4E67-B8BD-2EFF8FC04760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CloudWatch Monitoring</a:t>
            </a:r>
          </a:p>
        </p:txBody>
      </p:sp>
    </p:spTree>
    <p:extLst>
      <p:ext uri="{BB962C8B-B14F-4D97-AF65-F5344CB8AC3E}">
        <p14:creationId xmlns:p14="http://schemas.microsoft.com/office/powerpoint/2010/main" val="2491488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12A7272E-5AAD-4868-A3F8-76F80FBC29EF}"/>
              </a:ext>
            </a:extLst>
          </p:cNvPr>
          <p:cNvSpPr/>
          <p:nvPr/>
        </p:nvSpPr>
        <p:spPr>
          <a:xfrm>
            <a:off x="3366865" y="1977002"/>
            <a:ext cx="5465708" cy="8693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Dimensions</a:t>
            </a:r>
          </a:p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Statistics: Data aggregations over a period of time.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19DC4E-7454-4986-A578-9DFF9518131B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Dimensions and Statistics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38" name="Rounded Rectangle 24">
            <a:extLst>
              <a:ext uri="{FF2B5EF4-FFF2-40B4-BE49-F238E27FC236}">
                <a16:creationId xmlns="" xmlns:a16="http://schemas.microsoft.com/office/drawing/2014/main" id="{C79519D4-F284-4821-A7DF-D0F134D37713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Dimensions and Statistics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019A58A-9305-47B8-AA65-737A129CBC9F}"/>
              </a:ext>
            </a:extLst>
          </p:cNvPr>
          <p:cNvGrpSpPr/>
          <p:nvPr/>
        </p:nvGrpSpPr>
        <p:grpSpPr>
          <a:xfrm>
            <a:off x="3131705" y="3110625"/>
            <a:ext cx="5851392" cy="2795986"/>
            <a:chOff x="3131705" y="3110625"/>
            <a:chExt cx="5851392" cy="2795986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4AB4545F-15EA-414E-9059-F219C6662DA5}"/>
                </a:ext>
              </a:extLst>
            </p:cNvPr>
            <p:cNvGrpSpPr/>
            <p:nvPr/>
          </p:nvGrpSpPr>
          <p:grpSpPr>
            <a:xfrm>
              <a:off x="3131705" y="3110625"/>
              <a:ext cx="5851392" cy="2795986"/>
              <a:chOff x="4282697" y="3179486"/>
              <a:chExt cx="5851392" cy="2795986"/>
            </a:xfrm>
          </p:grpSpPr>
          <p:sp>
            <p:nvSpPr>
              <p:cNvPr id="22" name="Flowchart: Terminator 21">
                <a:extLst>
                  <a:ext uri="{FF2B5EF4-FFF2-40B4-BE49-F238E27FC236}">
                    <a16:creationId xmlns="" xmlns:a16="http://schemas.microsoft.com/office/drawing/2014/main" id="{297BD8BE-66C1-4AF8-9BB3-615271601F39}"/>
                  </a:ext>
                </a:extLst>
              </p:cNvPr>
              <p:cNvSpPr/>
              <p:nvPr/>
            </p:nvSpPr>
            <p:spPr>
              <a:xfrm>
                <a:off x="5650983" y="4575187"/>
                <a:ext cx="2295939" cy="864704"/>
              </a:xfrm>
              <a:prstGeom prst="flowChartTermina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Standalone</a:t>
                </a:r>
              </a:p>
            </p:txBody>
          </p:sp>
          <p:sp>
            <p:nvSpPr>
              <p:cNvPr id="23" name="Flowchart: Terminator 22">
                <a:extLst>
                  <a:ext uri="{FF2B5EF4-FFF2-40B4-BE49-F238E27FC236}">
                    <a16:creationId xmlns="" xmlns:a16="http://schemas.microsoft.com/office/drawing/2014/main" id="{38B34460-03CB-4249-8D10-9C7FCB919F92}"/>
                  </a:ext>
                </a:extLst>
              </p:cNvPr>
              <p:cNvSpPr/>
              <p:nvPr/>
            </p:nvSpPr>
            <p:spPr>
              <a:xfrm rot="19640922">
                <a:off x="4282697" y="5007539"/>
                <a:ext cx="2295939" cy="864704"/>
              </a:xfrm>
              <a:prstGeom prst="flowChartTerminator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Load Balancer</a:t>
                </a:r>
              </a:p>
            </p:txBody>
          </p:sp>
          <p:sp>
            <p:nvSpPr>
              <p:cNvPr id="24" name="Flowchart: Terminator 23">
                <a:extLst>
                  <a:ext uri="{FF2B5EF4-FFF2-40B4-BE49-F238E27FC236}">
                    <a16:creationId xmlns="" xmlns:a16="http://schemas.microsoft.com/office/drawing/2014/main" id="{0B049989-C492-4520-B0EE-087C06C4C3F3}"/>
                  </a:ext>
                </a:extLst>
              </p:cNvPr>
              <p:cNvSpPr/>
              <p:nvPr/>
            </p:nvSpPr>
            <p:spPr>
              <a:xfrm rot="4306385">
                <a:off x="4722733" y="3895104"/>
                <a:ext cx="2295939" cy="864704"/>
              </a:xfrm>
              <a:prstGeom prst="flowChartTermina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Auto Scaling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="" xmlns:a16="http://schemas.microsoft.com/office/drawing/2014/main" id="{F1D4E4CE-AC8C-4DA2-91DD-8CB25404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1573" y="4764428"/>
                <a:ext cx="468859" cy="486225"/>
              </a:xfrm>
              <a:prstGeom prst="rect">
                <a:avLst/>
              </a:prstGeom>
            </p:spPr>
          </p:pic>
          <p:sp>
            <p:nvSpPr>
              <p:cNvPr id="26" name="Rectangle: Rounded Corners 25">
                <a:extLst>
                  <a:ext uri="{FF2B5EF4-FFF2-40B4-BE49-F238E27FC236}">
                    <a16:creationId xmlns="" xmlns:a16="http://schemas.microsoft.com/office/drawing/2014/main" id="{1966BAAC-30BD-4FAB-872C-9077C87A1747}"/>
                  </a:ext>
                </a:extLst>
              </p:cNvPr>
              <p:cNvSpPr/>
              <p:nvPr/>
            </p:nvSpPr>
            <p:spPr>
              <a:xfrm>
                <a:off x="8662535" y="4041645"/>
                <a:ext cx="1093304" cy="38762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Metrics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="" xmlns:a16="http://schemas.microsoft.com/office/drawing/2014/main" id="{09D2F3F0-B204-4275-A760-7518D8BB5D4D}"/>
                  </a:ext>
                </a:extLst>
              </p:cNvPr>
              <p:cNvSpPr/>
              <p:nvPr/>
            </p:nvSpPr>
            <p:spPr>
              <a:xfrm>
                <a:off x="8662535" y="4816899"/>
                <a:ext cx="1093304" cy="38762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Metrics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B8ECC8A9-15A5-4065-9620-61C6AE69F749}"/>
                  </a:ext>
                </a:extLst>
              </p:cNvPr>
              <p:cNvSpPr/>
              <p:nvPr/>
            </p:nvSpPr>
            <p:spPr>
              <a:xfrm>
                <a:off x="8662535" y="5587845"/>
                <a:ext cx="1093304" cy="387627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Metrics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4CB2C325-198B-430F-BC5D-BF75C129CCA8}"/>
                  </a:ext>
                </a:extLst>
              </p:cNvPr>
              <p:cNvCxnSpPr>
                <a:endCxn id="22" idx="0"/>
              </p:cNvCxnSpPr>
              <p:nvPr/>
            </p:nvCxnSpPr>
            <p:spPr>
              <a:xfrm>
                <a:off x="6798953" y="4235462"/>
                <a:ext cx="1" cy="339727"/>
              </a:xfrm>
              <a:prstGeom prst="line">
                <a:avLst/>
              </a:prstGeom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="" xmlns:a16="http://schemas.microsoft.com/office/drawing/2014/main" id="{6E702DA0-0615-46CD-AB3C-6D3BA5D73FB2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98953" y="4235459"/>
                <a:ext cx="186358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723FF67E-4F7F-4A90-B908-88A9D463483E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 flipV="1">
                <a:off x="5663931" y="5781660"/>
                <a:ext cx="2493580" cy="22259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CE73DC0E-823E-4A5F-A6EA-3965DB8504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8140" y="4997597"/>
                <a:ext cx="0" cy="786443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="" xmlns:a16="http://schemas.microsoft.com/office/drawing/2014/main" id="{BFFB0506-F37E-47D0-AB52-A5CE990EC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8080" y="5010712"/>
                <a:ext cx="474517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F6F0D71F-2B93-49A1-A493-23C6F73339F3}"/>
                  </a:ext>
                </a:extLst>
              </p:cNvPr>
              <p:cNvCxnSpPr/>
              <p:nvPr/>
            </p:nvCxnSpPr>
            <p:spPr>
              <a:xfrm>
                <a:off x="6096001" y="3591205"/>
                <a:ext cx="4038087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8C810007-FE1E-4B57-B743-351D14AA721A}"/>
                  </a:ext>
                </a:extLst>
              </p:cNvPr>
              <p:cNvCxnSpPr/>
              <p:nvPr/>
            </p:nvCxnSpPr>
            <p:spPr>
              <a:xfrm>
                <a:off x="10124147" y="3581268"/>
                <a:ext cx="0" cy="2190453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="" xmlns:a16="http://schemas.microsoft.com/office/drawing/2014/main" id="{0EB0EDFD-0F23-4D61-9A78-67FACC1C30DE}"/>
                  </a:ext>
                </a:extLst>
              </p:cNvPr>
              <p:cNvCxnSpPr>
                <a:cxnSpLocks/>
                <a:endCxn id="28" idx="3"/>
              </p:cNvCxnSpPr>
              <p:nvPr/>
            </p:nvCxnSpPr>
            <p:spPr>
              <a:xfrm flipH="1" flipV="1">
                <a:off x="9755842" y="5781658"/>
                <a:ext cx="378247" cy="2383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2E4ED9FD-1DC9-41F0-8461-833214A41CAD}"/>
                </a:ext>
              </a:extLst>
            </p:cNvPr>
            <p:cNvSpPr/>
            <p:nvPr/>
          </p:nvSpPr>
          <p:spPr>
            <a:xfrm>
              <a:off x="4727268" y="4837891"/>
              <a:ext cx="435482" cy="207920"/>
            </a:xfrm>
            <a:prstGeom prst="roundRect">
              <a:avLst/>
            </a:prstGeom>
            <a:solidFill>
              <a:srgbClr val="F5853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100" dirty="0">
                  <a:solidFill>
                    <a:prstClr val="white"/>
                  </a:solidFill>
                  <a:latin typeface="Raleway"/>
                  <a:cs typeface="Chalkboard SE Regular"/>
                </a:rPr>
                <a:t>EC2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35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771867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85672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80CF644D-6A3E-407C-8F76-613B743DFE5C}"/>
              </a:ext>
            </a:extLst>
          </p:cNvPr>
          <p:cNvSpPr/>
          <p:nvPr/>
        </p:nvSpPr>
        <p:spPr>
          <a:xfrm>
            <a:off x="2073284" y="2056171"/>
            <a:ext cx="8288421" cy="1405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US" sz="1467" dirty="0">
                <a:solidFill>
                  <a:prstClr val="black"/>
                </a:solidFill>
                <a:latin typeface="Raleway"/>
                <a:cs typeface="Chalkboard SE Regular"/>
              </a:rPr>
              <a:t>Metrics are fundamental to CloudWatch monitoring.</a:t>
            </a:r>
          </a:p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US" sz="1467" dirty="0">
                <a:solidFill>
                  <a:prstClr val="black"/>
                </a:solidFill>
                <a:latin typeface="Raleway"/>
                <a:cs typeface="Chalkboard SE Regular"/>
              </a:rPr>
              <a:t>Individual data points which are monitored, all actions are based on metrics. e.g. CPU Utilization percentage.</a:t>
            </a:r>
          </a:p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US" sz="1467" dirty="0">
                <a:solidFill>
                  <a:prstClr val="black"/>
                </a:solidFill>
                <a:latin typeface="Raleway"/>
                <a:cs typeface="Chalkboard SE Regular"/>
              </a:rPr>
              <a:t>All AWS services send metrics to CloudWatch by default. </a:t>
            </a:r>
            <a:endParaRPr lang="en-US" sz="1400" dirty="0">
              <a:solidFill>
                <a:prstClr val="black"/>
              </a:solidFill>
              <a:latin typeface="Raleway"/>
              <a:cs typeface="Chalkboard SE Regular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633347D-18F0-4260-AD66-866D18211DEF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  <p:sp>
        <p:nvSpPr>
          <p:cNvPr id="87" name="Rounded Rectangle 24">
            <a:extLst>
              <a:ext uri="{FF2B5EF4-FFF2-40B4-BE49-F238E27FC236}">
                <a16:creationId xmlns="" xmlns:a16="http://schemas.microsoft.com/office/drawing/2014/main" id="{EA972A50-3F83-41FB-80B2-9C505E74A66E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Metric and Namespaces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A415F97-847F-422A-B6A6-8A6AD3425BA6}"/>
              </a:ext>
            </a:extLst>
          </p:cNvPr>
          <p:cNvGrpSpPr/>
          <p:nvPr/>
        </p:nvGrpSpPr>
        <p:grpSpPr>
          <a:xfrm>
            <a:off x="2977476" y="3806243"/>
            <a:ext cx="6237045" cy="2538877"/>
            <a:chOff x="2975122" y="3801361"/>
            <a:chExt cx="6237045" cy="2538877"/>
          </a:xfrm>
        </p:grpSpPr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6C5D8934-6D95-4265-B64D-EA25636D1178}"/>
                </a:ext>
              </a:extLst>
            </p:cNvPr>
            <p:cNvSpPr/>
            <p:nvPr/>
          </p:nvSpPr>
          <p:spPr>
            <a:xfrm>
              <a:off x="3135961" y="4112511"/>
              <a:ext cx="1093798" cy="41987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EC2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27C00BF2-B73F-4879-A55D-562CFF475B2D}"/>
                </a:ext>
              </a:extLst>
            </p:cNvPr>
            <p:cNvGrpSpPr/>
            <p:nvPr/>
          </p:nvGrpSpPr>
          <p:grpSpPr>
            <a:xfrm>
              <a:off x="4229760" y="3801361"/>
              <a:ext cx="1696773" cy="1042178"/>
              <a:chOff x="4229760" y="3801361"/>
              <a:chExt cx="1696773" cy="104217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5FD30472-0E34-45F9-B49F-1840C5C383FF}"/>
                  </a:ext>
                </a:extLst>
              </p:cNvPr>
              <p:cNvSpPr/>
              <p:nvPr/>
            </p:nvSpPr>
            <p:spPr>
              <a:xfrm>
                <a:off x="5183197" y="3801361"/>
                <a:ext cx="743331" cy="2496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cpu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4AB2C5EE-60B4-40A6-90D6-94436CD31642}"/>
                  </a:ext>
                </a:extLst>
              </p:cNvPr>
              <p:cNvSpPr/>
              <p:nvPr/>
            </p:nvSpPr>
            <p:spPr>
              <a:xfrm>
                <a:off x="5183201" y="4197609"/>
                <a:ext cx="743331" cy="2496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disk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144F5775-A1C6-4348-918C-25D76DCBB9EC}"/>
                  </a:ext>
                </a:extLst>
              </p:cNvPr>
              <p:cNvSpPr/>
              <p:nvPr/>
            </p:nvSpPr>
            <p:spPr>
              <a:xfrm>
                <a:off x="5183202" y="4593856"/>
                <a:ext cx="743331" cy="2496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n/w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1CFA4779-9B4A-42A1-A58C-3B35F34674C9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 flipV="1">
                <a:off x="4229760" y="4321063"/>
                <a:ext cx="593534" cy="13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983863F1-ED25-4EA8-98B0-81B195727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93" y="3918689"/>
                <a:ext cx="0" cy="7924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="" xmlns:a16="http://schemas.microsoft.com/office/drawing/2014/main" id="{32907ADA-6811-4374-B0BC-129C8F1E279A}"/>
                  </a:ext>
                </a:extLst>
              </p:cNvPr>
              <p:cNvCxnSpPr>
                <a:endCxn id="46" idx="1"/>
              </p:cNvCxnSpPr>
              <p:nvPr/>
            </p:nvCxnSpPr>
            <p:spPr>
              <a:xfrm>
                <a:off x="4823294" y="3926203"/>
                <a:ext cx="3599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="" xmlns:a16="http://schemas.microsoft.com/office/drawing/2014/main" id="{3E588AA6-9B0D-48DB-81E8-F2E1D0B47165}"/>
                  </a:ext>
                </a:extLst>
              </p:cNvPr>
              <p:cNvCxnSpPr/>
              <p:nvPr/>
            </p:nvCxnSpPr>
            <p:spPr>
              <a:xfrm>
                <a:off x="4823294" y="4710689"/>
                <a:ext cx="3599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="" xmlns:a16="http://schemas.microsoft.com/office/drawing/2014/main" id="{4F2B36D0-18CA-4559-BB7B-985F6D4AD972}"/>
                  </a:ext>
                </a:extLst>
              </p:cNvPr>
              <p:cNvCxnSpPr/>
              <p:nvPr/>
            </p:nvCxnSpPr>
            <p:spPr>
              <a:xfrm>
                <a:off x="4828011" y="4321062"/>
                <a:ext cx="3599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D43C3709-1E67-486B-A144-3DE6BC0A214C}"/>
                </a:ext>
              </a:extLst>
            </p:cNvPr>
            <p:cNvSpPr/>
            <p:nvPr/>
          </p:nvSpPr>
          <p:spPr>
            <a:xfrm>
              <a:off x="6421595" y="4111125"/>
              <a:ext cx="1093799" cy="419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EBS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6580213F-1BEB-42A8-99E2-000F8D725083}"/>
                </a:ext>
              </a:extLst>
            </p:cNvPr>
            <p:cNvSpPr/>
            <p:nvPr/>
          </p:nvSpPr>
          <p:spPr>
            <a:xfrm>
              <a:off x="6421595" y="5607439"/>
              <a:ext cx="1093799" cy="4198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Route53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A73CA250-A45F-4A6B-8845-C5AD63976913}"/>
                </a:ext>
              </a:extLst>
            </p:cNvPr>
            <p:cNvSpPr/>
            <p:nvPr/>
          </p:nvSpPr>
          <p:spPr>
            <a:xfrm>
              <a:off x="3133598" y="5612088"/>
              <a:ext cx="1093798" cy="4198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ELB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46410EF7-6E72-40C3-B5DB-9FA0A0DA3A78}"/>
                </a:ext>
              </a:extLst>
            </p:cNvPr>
            <p:cNvSpPr/>
            <p:nvPr/>
          </p:nvSpPr>
          <p:spPr>
            <a:xfrm>
              <a:off x="2975122" y="3912976"/>
              <a:ext cx="1511894" cy="23629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F5920396-BF7D-4E89-8748-2E1005FD3B6F}"/>
                </a:ext>
              </a:extLst>
            </p:cNvPr>
            <p:cNvSpPr/>
            <p:nvPr/>
          </p:nvSpPr>
          <p:spPr>
            <a:xfrm>
              <a:off x="6217495" y="3920490"/>
              <a:ext cx="1511894" cy="23629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3AF7E547-CC16-475B-A71C-AB0BF54E5042}"/>
                </a:ext>
              </a:extLst>
            </p:cNvPr>
            <p:cNvGrpSpPr/>
            <p:nvPr/>
          </p:nvGrpSpPr>
          <p:grpSpPr>
            <a:xfrm>
              <a:off x="4229760" y="5298060"/>
              <a:ext cx="1696773" cy="1042178"/>
              <a:chOff x="4229760" y="5298060"/>
              <a:chExt cx="1696773" cy="1042178"/>
            </a:xfrm>
            <a:solidFill>
              <a:srgbClr val="00B0F0"/>
            </a:solidFill>
          </p:grpSpPr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3132C404-29AA-4B4B-B1C3-801FA76FC479}"/>
                  </a:ext>
                </a:extLst>
              </p:cNvPr>
              <p:cNvSpPr/>
              <p:nvPr/>
            </p:nvSpPr>
            <p:spPr>
              <a:xfrm>
                <a:off x="5183197" y="5298060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cpu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3259B204-DC5C-4F5F-8E02-8AAFAE658131}"/>
                  </a:ext>
                </a:extLst>
              </p:cNvPr>
              <p:cNvSpPr/>
              <p:nvPr/>
            </p:nvSpPr>
            <p:spPr>
              <a:xfrm>
                <a:off x="5183201" y="5694308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disk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BE1804C2-3431-46DC-AE29-CB5F0D48AE8F}"/>
                  </a:ext>
                </a:extLst>
              </p:cNvPr>
              <p:cNvSpPr/>
              <p:nvPr/>
            </p:nvSpPr>
            <p:spPr>
              <a:xfrm>
                <a:off x="5183202" y="6090555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n/w</a:t>
                </a: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D960900B-4CCA-4FAA-944E-928D5ACC6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9760" y="5817762"/>
                <a:ext cx="593534" cy="13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4AC01337-7863-4C5A-AA73-7C3A671DE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93" y="5415388"/>
                <a:ext cx="0" cy="79249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="" xmlns:a16="http://schemas.microsoft.com/office/drawing/2014/main" id="{138F5DF8-B39F-4DB5-89E0-25B976FB3318}"/>
                  </a:ext>
                </a:extLst>
              </p:cNvPr>
              <p:cNvCxnSpPr>
                <a:endCxn id="88" idx="1"/>
              </p:cNvCxnSpPr>
              <p:nvPr/>
            </p:nvCxnSpPr>
            <p:spPr>
              <a:xfrm>
                <a:off x="4823294" y="5422902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="" xmlns:a16="http://schemas.microsoft.com/office/drawing/2014/main" id="{87F4F6F4-7A5E-48BC-A5D7-7C3BE84B0A12}"/>
                  </a:ext>
                </a:extLst>
              </p:cNvPr>
              <p:cNvCxnSpPr/>
              <p:nvPr/>
            </p:nvCxnSpPr>
            <p:spPr>
              <a:xfrm>
                <a:off x="4823294" y="6207388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="" xmlns:a16="http://schemas.microsoft.com/office/drawing/2014/main" id="{BFF37D12-1210-492D-B047-D2BDF480708F}"/>
                  </a:ext>
                </a:extLst>
              </p:cNvPr>
              <p:cNvCxnSpPr/>
              <p:nvPr/>
            </p:nvCxnSpPr>
            <p:spPr>
              <a:xfrm>
                <a:off x="4828011" y="5817761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F394BF1A-64C5-48C7-9286-9235A629F48A}"/>
                </a:ext>
              </a:extLst>
            </p:cNvPr>
            <p:cNvGrpSpPr/>
            <p:nvPr/>
          </p:nvGrpSpPr>
          <p:grpSpPr>
            <a:xfrm>
              <a:off x="7515394" y="5298060"/>
              <a:ext cx="1696773" cy="1042178"/>
              <a:chOff x="4229760" y="5298060"/>
              <a:chExt cx="1696773" cy="1042178"/>
            </a:xfrm>
            <a:solidFill>
              <a:srgbClr val="6B9F25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2E9FE92E-C33A-473A-B922-9314D9A1EE14}"/>
                  </a:ext>
                </a:extLst>
              </p:cNvPr>
              <p:cNvSpPr/>
              <p:nvPr/>
            </p:nvSpPr>
            <p:spPr>
              <a:xfrm>
                <a:off x="5183197" y="5298060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cpu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C73A17C3-091D-4A7A-83EA-B4F048128A82}"/>
                  </a:ext>
                </a:extLst>
              </p:cNvPr>
              <p:cNvSpPr/>
              <p:nvPr/>
            </p:nvSpPr>
            <p:spPr>
              <a:xfrm>
                <a:off x="5183201" y="5694308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disk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1BA44845-9517-4FFA-8CB7-6E747398555D}"/>
                  </a:ext>
                </a:extLst>
              </p:cNvPr>
              <p:cNvSpPr/>
              <p:nvPr/>
            </p:nvSpPr>
            <p:spPr>
              <a:xfrm>
                <a:off x="5183202" y="6090555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n/w</a:t>
                </a: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99279D30-9FA6-4745-8A58-DC200B5E4B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9760" y="5817762"/>
                <a:ext cx="593534" cy="13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53F85B5B-474B-49A1-A034-2109F84509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93" y="5415388"/>
                <a:ext cx="0" cy="79249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="" xmlns:a16="http://schemas.microsoft.com/office/drawing/2014/main" id="{41371887-F8B5-46BE-B8EF-CFA8E168962F}"/>
                  </a:ext>
                </a:extLst>
              </p:cNvPr>
              <p:cNvCxnSpPr>
                <a:endCxn id="97" idx="1"/>
              </p:cNvCxnSpPr>
              <p:nvPr/>
            </p:nvCxnSpPr>
            <p:spPr>
              <a:xfrm>
                <a:off x="4823294" y="5422902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="" xmlns:a16="http://schemas.microsoft.com/office/drawing/2014/main" id="{42FD7B66-3208-4C08-9D72-9FD703B31AEF}"/>
                  </a:ext>
                </a:extLst>
              </p:cNvPr>
              <p:cNvCxnSpPr/>
              <p:nvPr/>
            </p:nvCxnSpPr>
            <p:spPr>
              <a:xfrm>
                <a:off x="4823294" y="6207388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="" xmlns:a16="http://schemas.microsoft.com/office/drawing/2014/main" id="{B488EB01-416C-4A39-89FE-4F9D5AE149B7}"/>
                  </a:ext>
                </a:extLst>
              </p:cNvPr>
              <p:cNvCxnSpPr/>
              <p:nvPr/>
            </p:nvCxnSpPr>
            <p:spPr>
              <a:xfrm>
                <a:off x="4828011" y="5817761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="" xmlns:a16="http://schemas.microsoft.com/office/drawing/2014/main" id="{2ACEA6EC-C9CF-4249-8380-3E8494F1F2EC}"/>
                </a:ext>
              </a:extLst>
            </p:cNvPr>
            <p:cNvGrpSpPr/>
            <p:nvPr/>
          </p:nvGrpSpPr>
          <p:grpSpPr>
            <a:xfrm>
              <a:off x="7515394" y="3801361"/>
              <a:ext cx="1696773" cy="1042178"/>
              <a:chOff x="4229760" y="3801361"/>
              <a:chExt cx="1696773" cy="1042178"/>
            </a:xfrm>
            <a:solidFill>
              <a:srgbClr val="F07F09"/>
            </a:solidFill>
          </p:grpSpPr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F3CDDDF0-CB53-4877-B432-70E578075C63}"/>
                  </a:ext>
                </a:extLst>
              </p:cNvPr>
              <p:cNvSpPr/>
              <p:nvPr/>
            </p:nvSpPr>
            <p:spPr>
              <a:xfrm>
                <a:off x="5183197" y="3801361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cpu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="" xmlns:a16="http://schemas.microsoft.com/office/drawing/2014/main" id="{DF7D5BC4-6B92-4CFD-9BB4-19E3BE21530F}"/>
                  </a:ext>
                </a:extLst>
              </p:cNvPr>
              <p:cNvSpPr/>
              <p:nvPr/>
            </p:nvSpPr>
            <p:spPr>
              <a:xfrm>
                <a:off x="5183201" y="4197609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disk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="" xmlns:a16="http://schemas.microsoft.com/office/drawing/2014/main" id="{B191EFDD-3511-4543-B4AA-65DEF927542F}"/>
                  </a:ext>
                </a:extLst>
              </p:cNvPr>
              <p:cNvSpPr/>
              <p:nvPr/>
            </p:nvSpPr>
            <p:spPr>
              <a:xfrm>
                <a:off x="5183202" y="4593856"/>
                <a:ext cx="743331" cy="249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Chalkboard SE Regular"/>
                    <a:cs typeface="Chalkboard SE Regular"/>
                  </a:rPr>
                  <a:t>n/w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590D2E4A-1D89-48A0-BFE6-0CDFCC775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9760" y="4321063"/>
                <a:ext cx="593534" cy="13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B18E76A1-53A6-4621-A4E8-23927899A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93" y="3918689"/>
                <a:ext cx="0" cy="79249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="" xmlns:a16="http://schemas.microsoft.com/office/drawing/2014/main" id="{0FAFFE3D-6B40-4488-B98E-3EF3E1018DF5}"/>
                  </a:ext>
                </a:extLst>
              </p:cNvPr>
              <p:cNvCxnSpPr>
                <a:endCxn id="106" idx="1"/>
              </p:cNvCxnSpPr>
              <p:nvPr/>
            </p:nvCxnSpPr>
            <p:spPr>
              <a:xfrm>
                <a:off x="4823294" y="3926203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="" xmlns:a16="http://schemas.microsoft.com/office/drawing/2014/main" id="{B21577BA-A1A1-400C-B88A-08A5A52EBD88}"/>
                  </a:ext>
                </a:extLst>
              </p:cNvPr>
              <p:cNvCxnSpPr/>
              <p:nvPr/>
            </p:nvCxnSpPr>
            <p:spPr>
              <a:xfrm>
                <a:off x="4823294" y="4710689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="" xmlns:a16="http://schemas.microsoft.com/office/drawing/2014/main" id="{295CAB48-871B-4880-9B8D-25473420BF5B}"/>
                  </a:ext>
                </a:extLst>
              </p:cNvPr>
              <p:cNvCxnSpPr/>
              <p:nvPr/>
            </p:nvCxnSpPr>
            <p:spPr>
              <a:xfrm>
                <a:off x="4828011" y="4321062"/>
                <a:ext cx="359903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690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789222" y="3043352"/>
            <a:ext cx="3439878" cy="771296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Pre-IAM</a:t>
            </a:r>
          </a:p>
        </p:txBody>
      </p:sp>
    </p:spTree>
    <p:extLst>
      <p:ext uri="{BB962C8B-B14F-4D97-AF65-F5344CB8AC3E}">
        <p14:creationId xmlns:p14="http://schemas.microsoft.com/office/powerpoint/2010/main" val="3726247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D92685E-8965-49AD-82AC-492B624F55EB}"/>
              </a:ext>
            </a:extLst>
          </p:cNvPr>
          <p:cNvGrpSpPr/>
          <p:nvPr/>
        </p:nvGrpSpPr>
        <p:grpSpPr>
          <a:xfrm>
            <a:off x="1653161" y="2101565"/>
            <a:ext cx="8885675" cy="4159492"/>
            <a:chOff x="1632060" y="2323955"/>
            <a:chExt cx="8885675" cy="4159492"/>
          </a:xfrm>
        </p:grpSpPr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6BCFE41C-34BE-41C7-8115-ED3691A0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060" y="2716715"/>
              <a:ext cx="1676304" cy="173839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66B29224-A732-492C-9ED7-55555E11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211" y="2871727"/>
              <a:ext cx="583431" cy="58343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3359610D-A635-4254-BDA3-FFDB8487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2235" y="3610171"/>
              <a:ext cx="715957" cy="71595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3EEAA7B4-9EF7-4C8E-8FD8-071CB605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8192" y="3291274"/>
              <a:ext cx="589277" cy="58927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FFDE26BF-5625-471D-AAA1-AB96000BB814}"/>
                </a:ext>
              </a:extLst>
            </p:cNvPr>
            <p:cNvSpPr/>
            <p:nvPr/>
          </p:nvSpPr>
          <p:spPr>
            <a:xfrm>
              <a:off x="4289052" y="2716716"/>
              <a:ext cx="1868557" cy="4467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CPU Utilization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DFB92AFC-935A-4A10-A91D-06FAC66CB5BC}"/>
                </a:ext>
              </a:extLst>
            </p:cNvPr>
            <p:cNvSpPr/>
            <p:nvPr/>
          </p:nvSpPr>
          <p:spPr>
            <a:xfrm>
              <a:off x="4289052" y="3362548"/>
              <a:ext cx="1868557" cy="446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>
                  <a:solidFill>
                    <a:prstClr val="white"/>
                  </a:solidFill>
                  <a:latin typeface="Raleway"/>
                  <a:cs typeface="Chalkboard SE Regular"/>
                </a:rPr>
                <a:t>Network Interface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BAF6831A-4295-424C-A039-14F45D33D8A3}"/>
                </a:ext>
              </a:extLst>
            </p:cNvPr>
            <p:cNvSpPr/>
            <p:nvPr/>
          </p:nvSpPr>
          <p:spPr>
            <a:xfrm>
              <a:off x="7074782" y="2323955"/>
              <a:ext cx="2699493" cy="42738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NetworkIn (Bytes)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78972110-4659-4043-9D63-31D674DF25AF}"/>
                </a:ext>
              </a:extLst>
            </p:cNvPr>
            <p:cNvSpPr/>
            <p:nvPr/>
          </p:nvSpPr>
          <p:spPr>
            <a:xfrm>
              <a:off x="7074782" y="3012108"/>
              <a:ext cx="2699493" cy="42738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NetworkOut (Bytes)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FE3678C2-4251-4B6C-9590-C3520C8E4DBE}"/>
                </a:ext>
              </a:extLst>
            </p:cNvPr>
            <p:cNvSpPr/>
            <p:nvPr/>
          </p:nvSpPr>
          <p:spPr>
            <a:xfrm>
              <a:off x="7074783" y="3702522"/>
              <a:ext cx="2699491" cy="42738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NetworkPacketsIn (Count)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BE8C5EA5-764F-4AA1-82C1-F075D2856019}"/>
                </a:ext>
              </a:extLst>
            </p:cNvPr>
            <p:cNvSpPr/>
            <p:nvPr/>
          </p:nvSpPr>
          <p:spPr>
            <a:xfrm>
              <a:off x="7074780" y="4359720"/>
              <a:ext cx="2699495" cy="42738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NetworkPacketsOut (Count)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595B876C-0DD9-4199-BD0B-D2353C3F352E}"/>
                </a:ext>
              </a:extLst>
            </p:cNvPr>
            <p:cNvSpPr/>
            <p:nvPr/>
          </p:nvSpPr>
          <p:spPr>
            <a:xfrm>
              <a:off x="4289051" y="4102764"/>
              <a:ext cx="1868557" cy="446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white"/>
                  </a:solidFill>
                  <a:latin typeface="Raleway"/>
                  <a:cs typeface="Chalkboard SE Regular"/>
                </a:rPr>
                <a:t>Attached Disks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E9AD4C29-1225-4728-8D8B-C28FA0A511B0}"/>
                </a:ext>
              </a:extLst>
            </p:cNvPr>
            <p:cNvCxnSpPr>
              <a:stCxn id="41" idx="3"/>
              <a:endCxn id="44" idx="1"/>
            </p:cNvCxnSpPr>
            <p:nvPr/>
          </p:nvCxnSpPr>
          <p:spPr>
            <a:xfrm flipV="1">
              <a:off x="2758640" y="2940080"/>
              <a:ext cx="1530411" cy="2233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="" xmlns:a16="http://schemas.microsoft.com/office/drawing/2014/main" id="{C7BBB31F-CAAC-4F2A-8A18-E3CB417D678D}"/>
                </a:ext>
              </a:extLst>
            </p:cNvPr>
            <p:cNvCxnSpPr>
              <a:endCxn id="45" idx="1"/>
            </p:cNvCxnSpPr>
            <p:nvPr/>
          </p:nvCxnSpPr>
          <p:spPr>
            <a:xfrm>
              <a:off x="3301791" y="3585911"/>
              <a:ext cx="98726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="" xmlns:a16="http://schemas.microsoft.com/office/drawing/2014/main" id="{F2485BAA-86BF-45AC-A289-3A259EA7E66E}"/>
                </a:ext>
              </a:extLst>
            </p:cNvPr>
            <p:cNvCxnSpPr>
              <a:stCxn id="42" idx="3"/>
              <a:endCxn id="50" idx="1"/>
            </p:cNvCxnSpPr>
            <p:nvPr/>
          </p:nvCxnSpPr>
          <p:spPr>
            <a:xfrm>
              <a:off x="2828192" y="3968148"/>
              <a:ext cx="1460859" cy="3579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39E042E5-06CA-404D-8490-99ED22240DBE}"/>
                </a:ext>
              </a:extLst>
            </p:cNvPr>
            <p:cNvSpPr/>
            <p:nvPr/>
          </p:nvSpPr>
          <p:spPr>
            <a:xfrm>
              <a:off x="1988507" y="5066340"/>
              <a:ext cx="2300545" cy="4273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DiskReadOps (Count)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B781A98D-A867-45AE-A810-73D944EBF4BB}"/>
                </a:ext>
              </a:extLst>
            </p:cNvPr>
            <p:cNvSpPr/>
            <p:nvPr/>
          </p:nvSpPr>
          <p:spPr>
            <a:xfrm>
              <a:off x="6226807" y="5109848"/>
              <a:ext cx="2313041" cy="4273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DiskReadBytes (Bytes)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5B88D0F1-AD3B-4378-AB75-78C10732E1C2}"/>
                </a:ext>
              </a:extLst>
            </p:cNvPr>
            <p:cNvSpPr/>
            <p:nvPr/>
          </p:nvSpPr>
          <p:spPr>
            <a:xfrm>
              <a:off x="5784879" y="5859975"/>
              <a:ext cx="2415535" cy="4273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DiskWriteBytes (Bytes)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="" xmlns:a16="http://schemas.microsoft.com/office/drawing/2014/main" id="{5426A4C3-598C-4F51-8065-6F23B66D46F6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6157610" y="2537647"/>
              <a:ext cx="917173" cy="104826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C2C8DDE1-DECF-4998-B575-9B9CE709BBC5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157610" y="3225800"/>
              <a:ext cx="917173" cy="36011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="" xmlns:a16="http://schemas.microsoft.com/office/drawing/2014/main" id="{B835EC5C-D82E-4BBD-AAEB-9445DD87D3CB}"/>
                </a:ext>
              </a:extLst>
            </p:cNvPr>
            <p:cNvCxnSpPr>
              <a:cxnSpLocks/>
              <a:stCxn id="45" idx="3"/>
              <a:endCxn id="48" idx="1"/>
            </p:cNvCxnSpPr>
            <p:nvPr/>
          </p:nvCxnSpPr>
          <p:spPr>
            <a:xfrm>
              <a:off x="6157608" y="3585911"/>
              <a:ext cx="917175" cy="33030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1FB872CD-16A5-4CA4-8779-FBED42F1347D}"/>
                </a:ext>
              </a:extLst>
            </p:cNvPr>
            <p:cNvCxnSpPr>
              <a:cxnSpLocks/>
              <a:stCxn id="45" idx="3"/>
              <a:endCxn id="49" idx="1"/>
            </p:cNvCxnSpPr>
            <p:nvPr/>
          </p:nvCxnSpPr>
          <p:spPr>
            <a:xfrm>
              <a:off x="6157610" y="3585911"/>
              <a:ext cx="917171" cy="98750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82546777-DCFC-4137-B80B-342C5D307655}"/>
                </a:ext>
              </a:extLst>
            </p:cNvPr>
            <p:cNvSpPr/>
            <p:nvPr/>
          </p:nvSpPr>
          <p:spPr>
            <a:xfrm>
              <a:off x="2373573" y="5859975"/>
              <a:ext cx="2300544" cy="4273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67" dirty="0">
                  <a:solidFill>
                    <a:prstClr val="black"/>
                  </a:solidFill>
                  <a:latin typeface="Raleway"/>
                  <a:cs typeface="Chalkboard SE Regular"/>
                </a:rPr>
                <a:t>DiskWriteOps (Count)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="" xmlns:a16="http://schemas.microsoft.com/office/drawing/2014/main" id="{E13DA650-3EC7-4A31-8A50-E04292A37DAD}"/>
                </a:ext>
              </a:extLst>
            </p:cNvPr>
            <p:cNvCxnSpPr>
              <a:stCxn id="50" idx="2"/>
              <a:endCxn id="54" idx="0"/>
            </p:cNvCxnSpPr>
            <p:nvPr/>
          </p:nvCxnSpPr>
          <p:spPr>
            <a:xfrm flipH="1">
              <a:off x="3138779" y="4549490"/>
              <a:ext cx="2084551" cy="516852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B14963B3-7072-4814-9A54-CF79FA1A3B03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>
              <a:off x="5223328" y="4549491"/>
              <a:ext cx="2159999" cy="56035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="" xmlns:a16="http://schemas.microsoft.com/office/drawing/2014/main" id="{847274F7-1135-4B68-BC26-6B7FAF074A84}"/>
                </a:ext>
              </a:extLst>
            </p:cNvPr>
            <p:cNvCxnSpPr>
              <a:stCxn id="50" idx="2"/>
            </p:cNvCxnSpPr>
            <p:nvPr/>
          </p:nvCxnSpPr>
          <p:spPr>
            <a:xfrm flipH="1">
              <a:off x="4674119" y="4549491"/>
              <a:ext cx="549211" cy="1286563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D4366E31-6BA1-45B3-A324-3317EE4C125F}"/>
                </a:ext>
              </a:extLst>
            </p:cNvPr>
            <p:cNvCxnSpPr>
              <a:stCxn id="50" idx="2"/>
            </p:cNvCxnSpPr>
            <p:nvPr/>
          </p:nvCxnSpPr>
          <p:spPr>
            <a:xfrm>
              <a:off x="5223329" y="4549488"/>
              <a:ext cx="561549" cy="131048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="" xmlns:a16="http://schemas.microsoft.com/office/drawing/2014/main" id="{ED79DCEF-E4BB-4ABD-9CFB-8B0AD6744016}"/>
                </a:ext>
              </a:extLst>
            </p:cNvPr>
            <p:cNvSpPr/>
            <p:nvPr/>
          </p:nvSpPr>
          <p:spPr>
            <a:xfrm>
              <a:off x="8539848" y="5918159"/>
              <a:ext cx="1977887" cy="56528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67" dirty="0">
                  <a:solidFill>
                    <a:prstClr val="white"/>
                  </a:solidFill>
                  <a:latin typeface="Raleway"/>
                  <a:cs typeface="Chalkboard SE Regular"/>
                </a:rPr>
                <a:t>Min, Max, Avg</a:t>
              </a:r>
            </a:p>
          </p:txBody>
        </p:sp>
      </p:grpSp>
      <p:sp>
        <p:nvSpPr>
          <p:cNvPr id="67" name="Rounded Rectangle 24">
            <a:extLst>
              <a:ext uri="{FF2B5EF4-FFF2-40B4-BE49-F238E27FC236}">
                <a16:creationId xmlns="" xmlns:a16="http://schemas.microsoft.com/office/drawing/2014/main" id="{6B247A2C-BBCC-4BF6-A85E-C4777A61B535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EC2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883C23A-15A0-44EC-B4A9-83175E51683D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1132716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4295EEF-8F8F-4F24-9D90-4731356659DB}"/>
              </a:ext>
            </a:extLst>
          </p:cNvPr>
          <p:cNvGrpSpPr/>
          <p:nvPr/>
        </p:nvGrpSpPr>
        <p:grpSpPr>
          <a:xfrm>
            <a:off x="2260844" y="2074143"/>
            <a:ext cx="7670310" cy="4207544"/>
            <a:chOff x="2416789" y="2194844"/>
            <a:chExt cx="7670310" cy="4207544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729EB8A-EBCA-4CD2-92E9-1BB44C3A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789" y="2439523"/>
              <a:ext cx="1676304" cy="17383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A604413-4E95-40F5-BCC3-E631D0750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9941" y="2594535"/>
              <a:ext cx="583431" cy="5834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8F7BBED5-D007-42BC-8059-A9F77001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6964" y="3332979"/>
              <a:ext cx="715957" cy="71595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4BFDC7D3-F0F9-4FC1-8E59-B463DED3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2922" y="3014082"/>
              <a:ext cx="589277" cy="58927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1206F183-1019-497D-B891-EF792097164A}"/>
                </a:ext>
              </a:extLst>
            </p:cNvPr>
            <p:cNvSpPr/>
            <p:nvPr/>
          </p:nvSpPr>
          <p:spPr>
            <a:xfrm>
              <a:off x="5073782" y="2439525"/>
              <a:ext cx="2044436" cy="4467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CPU Utilization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F200F89E-8AD9-4DAD-A0D6-55289A5A8110}"/>
                </a:ext>
              </a:extLst>
            </p:cNvPr>
            <p:cNvSpPr/>
            <p:nvPr/>
          </p:nvSpPr>
          <p:spPr>
            <a:xfrm>
              <a:off x="5073782" y="3085357"/>
              <a:ext cx="2044436" cy="446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Network Interface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F25DF38-75A3-425B-A626-51A19A4FBA62}"/>
                </a:ext>
              </a:extLst>
            </p:cNvPr>
            <p:cNvSpPr/>
            <p:nvPr/>
          </p:nvSpPr>
          <p:spPr>
            <a:xfrm>
              <a:off x="5073780" y="3825573"/>
              <a:ext cx="2044437" cy="446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Attached Disks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26BD74E3-5832-43F3-8B8D-3C3D26D9AF5A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 flipV="1">
              <a:off x="3543371" y="2662888"/>
              <a:ext cx="1530411" cy="2233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B1B199EA-F7EF-4082-99BC-DEB4BFD6FA24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4086520" y="3308720"/>
              <a:ext cx="9872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21FDE4A2-13B6-4214-A243-8051C8D92A4D}"/>
                </a:ext>
              </a:extLst>
            </p:cNvPr>
            <p:cNvCxnSpPr>
              <a:stCxn id="14" idx="3"/>
              <a:endCxn id="18" idx="1"/>
            </p:cNvCxnSpPr>
            <p:nvPr/>
          </p:nvCxnSpPr>
          <p:spPr>
            <a:xfrm>
              <a:off x="3612921" y="3690956"/>
              <a:ext cx="1460859" cy="3579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5CA6CD2D-917C-4C73-87F8-304047BFA823}"/>
                </a:ext>
              </a:extLst>
            </p:cNvPr>
            <p:cNvSpPr/>
            <p:nvPr/>
          </p:nvSpPr>
          <p:spPr>
            <a:xfrm>
              <a:off x="5073782" y="4635361"/>
              <a:ext cx="2044436" cy="4467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CPU Credit Metrics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1352DFA2-4334-4E8E-A4F9-A0312189C6CC}"/>
                </a:ext>
              </a:extLst>
            </p:cNvPr>
            <p:cNvSpPr/>
            <p:nvPr/>
          </p:nvSpPr>
          <p:spPr>
            <a:xfrm>
              <a:off x="3167283" y="5972489"/>
              <a:ext cx="2598895" cy="4273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CPUCreditUsage (Count)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9C9130D3-A475-40AC-963C-3B9C274A7384}"/>
                </a:ext>
              </a:extLst>
            </p:cNvPr>
            <p:cNvSpPr/>
            <p:nvPr/>
          </p:nvSpPr>
          <p:spPr>
            <a:xfrm>
              <a:off x="6150503" y="5975005"/>
              <a:ext cx="2650119" cy="4273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CPUCreditBalance (Count)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B9F9655-BD6C-4109-A30C-C8DA9C2E3437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4466731" y="5082087"/>
              <a:ext cx="1629269" cy="89040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3DE4928A-6F03-426D-976F-F9132930C365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6096000" y="5082087"/>
              <a:ext cx="1379563" cy="8929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9AB06D10-8D15-4BD0-890C-4D68FF6EB4E9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254941" y="4858725"/>
              <a:ext cx="1818840" cy="8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03F0B0DC-9974-45F6-B820-C68478D6EBAD}"/>
                </a:ext>
              </a:extLst>
            </p:cNvPr>
            <p:cNvSpPr/>
            <p:nvPr/>
          </p:nvSpPr>
          <p:spPr>
            <a:xfrm>
              <a:off x="7522832" y="2194844"/>
              <a:ext cx="2564267" cy="3582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AutoScalingGroupName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FF9AE151-C419-4983-A4B1-C38749B73943}"/>
                </a:ext>
              </a:extLst>
            </p:cNvPr>
            <p:cNvSpPr/>
            <p:nvPr/>
          </p:nvSpPr>
          <p:spPr>
            <a:xfrm>
              <a:off x="7531567" y="4174665"/>
              <a:ext cx="2268749" cy="3582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ImageId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7F091F5E-1DC4-4FA0-994F-5670D1FA3C28}"/>
                </a:ext>
              </a:extLst>
            </p:cNvPr>
            <p:cNvSpPr/>
            <p:nvPr/>
          </p:nvSpPr>
          <p:spPr>
            <a:xfrm>
              <a:off x="7522830" y="3122171"/>
              <a:ext cx="2564269" cy="3582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InstanceId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="" xmlns:a16="http://schemas.microsoft.com/office/drawing/2014/main" id="{01EA09DF-5D13-4EFB-A7E9-D16B3FE654E5}"/>
                </a:ext>
              </a:extLst>
            </p:cNvPr>
            <p:cNvSpPr/>
            <p:nvPr/>
          </p:nvSpPr>
          <p:spPr>
            <a:xfrm>
              <a:off x="7522831" y="5155547"/>
              <a:ext cx="2268749" cy="3582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600" dirty="0">
                  <a:solidFill>
                    <a:srgbClr val="000000"/>
                  </a:solidFill>
                  <a:latin typeface="Chalkboard SE Regular"/>
                  <a:cs typeface="Chalkboard SE Regular"/>
                </a:rPr>
                <a:t>Instancetype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2941F69-324B-4959-8AD4-0D67EC8324D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3254941" y="4177915"/>
              <a:ext cx="0" cy="68948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24">
            <a:extLst>
              <a:ext uri="{FF2B5EF4-FFF2-40B4-BE49-F238E27FC236}">
                <a16:creationId xmlns="" xmlns:a16="http://schemas.microsoft.com/office/drawing/2014/main" id="{6C67251C-76B8-4B7E-B37C-368054BDC5D6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EC2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8AA105-C865-4641-8C90-EA8A993AF70C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2101427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813D064-227C-49E3-BE07-58D6E0D79990}"/>
              </a:ext>
            </a:extLst>
          </p:cNvPr>
          <p:cNvGrpSpPr/>
          <p:nvPr/>
        </p:nvGrpSpPr>
        <p:grpSpPr>
          <a:xfrm>
            <a:off x="1984993" y="2192230"/>
            <a:ext cx="910890" cy="3998870"/>
            <a:chOff x="2180110" y="2643676"/>
            <a:chExt cx="612856" cy="2690480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9277003A-B9AC-4B2C-9A89-C3174C35D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110" y="4478712"/>
              <a:ext cx="612855" cy="8554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4CF87AA-F504-43F3-A1C4-ADA54062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111" y="2643676"/>
              <a:ext cx="612855" cy="63555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12F4AE6D-EED4-4A61-9B79-4BE85638C3A8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 flipH="1">
              <a:off x="2486538" y="3279229"/>
              <a:ext cx="1" cy="119948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CC4C8585-C32C-4058-B039-ECF3E6B8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20516"/>
              </p:ext>
            </p:extLst>
          </p:nvPr>
        </p:nvGraphicFramePr>
        <p:xfrm>
          <a:off x="4246104" y="2040834"/>
          <a:ext cx="7177360" cy="4280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84332">
                  <a:extLst>
                    <a:ext uri="{9D8B030D-6E8A-4147-A177-3AD203B41FA5}">
                      <a16:colId xmlns="" xmlns:a16="http://schemas.microsoft.com/office/drawing/2014/main" val="638025648"/>
                    </a:ext>
                  </a:extLst>
                </a:gridCol>
                <a:gridCol w="1306008">
                  <a:extLst>
                    <a:ext uri="{9D8B030D-6E8A-4147-A177-3AD203B41FA5}">
                      <a16:colId xmlns="" xmlns:a16="http://schemas.microsoft.com/office/drawing/2014/main" val="3633443556"/>
                    </a:ext>
                  </a:extLst>
                </a:gridCol>
                <a:gridCol w="1987020">
                  <a:extLst>
                    <a:ext uri="{9D8B030D-6E8A-4147-A177-3AD203B41FA5}">
                      <a16:colId xmlns="" xmlns:a16="http://schemas.microsoft.com/office/drawing/2014/main" val="266158944"/>
                    </a:ext>
                  </a:extLst>
                </a:gridCol>
              </a:tblGrid>
              <a:tr h="3600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aleway"/>
                        </a:rPr>
                        <a:t>Metrics</a:t>
                      </a:r>
                      <a:endParaRPr lang="en-US" sz="16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aleway"/>
                        </a:rPr>
                        <a:t>Unit</a:t>
                      </a:r>
                      <a:endParaRPr lang="en-US" sz="16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aleway"/>
                        </a:rPr>
                        <a:t>Statistics</a:t>
                      </a:r>
                      <a:endParaRPr lang="en-US" sz="16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/>
                </a:tc>
                <a:extLst>
                  <a:ext uri="{0D108BD9-81ED-4DB2-BD59-A6C34878D82A}">
                    <a16:rowId xmlns="" xmlns:a16="http://schemas.microsoft.com/office/drawing/2014/main" val="2597843139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VolumeReadBytes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Bytes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Sum, </a:t>
                      </a:r>
                      <a:r>
                        <a:rPr lang="en-US" sz="1400" dirty="0" err="1">
                          <a:latin typeface="Raleway"/>
                        </a:rPr>
                        <a:t>Avg</a:t>
                      </a:r>
                      <a:r>
                        <a:rPr lang="en-US" sz="1400" dirty="0">
                          <a:latin typeface="Raleway"/>
                        </a:rPr>
                        <a:t>, 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186932033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VolumeWriteBytes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Bytes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Raleway"/>
                        </a:rPr>
                        <a:t>Sum, </a:t>
                      </a:r>
                      <a:r>
                        <a:rPr lang="en-US" sz="1400" dirty="0" err="1">
                          <a:latin typeface="Raleway"/>
                        </a:rPr>
                        <a:t>Avg</a:t>
                      </a:r>
                      <a:r>
                        <a:rPr lang="en-US" sz="1400" dirty="0">
                          <a:latin typeface="Raleway"/>
                        </a:rPr>
                        <a:t>, 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075228661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VolumeReadOps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822837339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VolumeWriteOps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109068845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VolumeTotalReadTime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Seconds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129946650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VolumeTotalWriteTime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Seconds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148780478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VolumeIdleTime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Seconds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90709207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VolumeQueueLength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415451673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  <a:latin typeface="Raleway"/>
                        </a:rPr>
                        <a:t>VolumeThroughputPercentage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Percent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475944860"/>
                  </a:ext>
                </a:extLst>
              </a:tr>
              <a:tr h="35515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  <a:latin typeface="Raleway"/>
                        </a:rPr>
                        <a:t>VolumeConsumedReadWriteOps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Count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298642181"/>
                  </a:ext>
                </a:extLst>
              </a:tr>
              <a:tr h="36888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aleway"/>
                        </a:rPr>
                        <a:t>BurstBalance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aleway"/>
                        </a:rPr>
                        <a:t>Percent</a:t>
                      </a:r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/>
                        <a:cs typeface="Chalkboard SE Regular"/>
                      </a:endParaRPr>
                    </a:p>
                  </a:txBody>
                  <a:tcPr marL="98008" marR="98008" marT="49004" marB="49004" anchor="ctr"/>
                </a:tc>
                <a:extLst>
                  <a:ext uri="{0D108BD9-81ED-4DB2-BD59-A6C34878D82A}">
                    <a16:rowId xmlns="" xmlns:a16="http://schemas.microsoft.com/office/drawing/2014/main" val="3818447542"/>
                  </a:ext>
                </a:extLst>
              </a:tr>
            </a:tbl>
          </a:graphicData>
        </a:graphic>
      </p:graphicFrame>
      <p:sp>
        <p:nvSpPr>
          <p:cNvPr id="16" name="Rounded Rectangle 24">
            <a:extLst>
              <a:ext uri="{FF2B5EF4-FFF2-40B4-BE49-F238E27FC236}">
                <a16:creationId xmlns="" xmlns:a16="http://schemas.microsoft.com/office/drawing/2014/main" id="{6E636707-1A97-42AC-B190-25ED462B8594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EBS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5D0C53-BC73-46FA-9413-88F192387544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429076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739CA582-95A7-4723-ADB1-5D63F696A6FB}"/>
              </a:ext>
            </a:extLst>
          </p:cNvPr>
          <p:cNvSpPr/>
          <p:nvPr/>
        </p:nvSpPr>
        <p:spPr>
          <a:xfrm>
            <a:off x="4547515" y="3677667"/>
            <a:ext cx="1321003" cy="203565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200">
              <a:solidFill>
                <a:prstClr val="white"/>
              </a:solidFill>
              <a:latin typeface="Raleway"/>
              <a:cs typeface="Chalkboard SE Regula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837AD1E-8780-48F2-AB12-86DCC8C0F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7" y="3924387"/>
            <a:ext cx="644223" cy="804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CBCCB94-AD51-43A9-984C-24A9CE17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32" y="4943218"/>
            <a:ext cx="445813" cy="481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6A91C0-F20F-4CBD-8C9D-BA6E5EDF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21" y="4934522"/>
            <a:ext cx="481792" cy="520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F3043A5-62E0-4353-B81A-4D15F190410C}"/>
              </a:ext>
            </a:extLst>
          </p:cNvPr>
          <p:cNvSpPr/>
          <p:nvPr/>
        </p:nvSpPr>
        <p:spPr>
          <a:xfrm>
            <a:off x="5621929" y="4798554"/>
            <a:ext cx="2441028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NumberOfObjects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AB46F58-020B-4E0D-AC71-A873EF251E33}"/>
              </a:ext>
            </a:extLst>
          </p:cNvPr>
          <p:cNvSpPr/>
          <p:nvPr/>
        </p:nvSpPr>
        <p:spPr>
          <a:xfrm>
            <a:off x="5621929" y="5289504"/>
            <a:ext cx="2254510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BucketSizeBytes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(Bytes)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="" xmlns:a16="http://schemas.microsoft.com/office/drawing/2014/main" id="{4106299C-917E-4357-B22A-BBC74DA928CA}"/>
              </a:ext>
            </a:extLst>
          </p:cNvPr>
          <p:cNvSpPr/>
          <p:nvPr/>
        </p:nvSpPr>
        <p:spPr>
          <a:xfrm>
            <a:off x="6626134" y="3907877"/>
            <a:ext cx="500405" cy="821434"/>
          </a:xfrm>
          <a:prstGeom prst="round1Rect">
            <a:avLst/>
          </a:prstGeom>
          <a:solidFill>
            <a:srgbClr val="FF9966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dirty="0" err="1">
                <a:solidFill>
                  <a:prstClr val="black"/>
                </a:solidFill>
                <a:latin typeface="Raleway"/>
                <a:cs typeface="Chalkboard SE Regular"/>
              </a:rPr>
              <a:t>Avg</a:t>
            </a:r>
            <a:endParaRPr lang="en-US" sz="1400" dirty="0">
              <a:solidFill>
                <a:prstClr val="black"/>
              </a:solidFill>
              <a:latin typeface="Raleway"/>
              <a:cs typeface="Chalkboard SE Regula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F5AC9471-C83C-4ED3-A001-9A241DCB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90" y="4195980"/>
            <a:ext cx="318699" cy="358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F400041-0EF4-4A29-A7BF-CD7F65B8B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97" y="5042298"/>
            <a:ext cx="318699" cy="3580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E2967AA-FA82-44C1-A40E-D2E201BD880A}"/>
              </a:ext>
            </a:extLst>
          </p:cNvPr>
          <p:cNvSpPr/>
          <p:nvPr/>
        </p:nvSpPr>
        <p:spPr>
          <a:xfrm>
            <a:off x="2058157" y="3677816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GetRequests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04FAEC-E28D-4AEB-BD26-EC921B3F1962}"/>
              </a:ext>
            </a:extLst>
          </p:cNvPr>
          <p:cNvSpPr/>
          <p:nvPr/>
        </p:nvSpPr>
        <p:spPr>
          <a:xfrm>
            <a:off x="2058156" y="4185992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PutRequests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C0C914D-6EB2-4825-9E55-F046222E80A9}"/>
              </a:ext>
            </a:extLst>
          </p:cNvPr>
          <p:cNvSpPr/>
          <p:nvPr/>
        </p:nvSpPr>
        <p:spPr>
          <a:xfrm>
            <a:off x="2057475" y="4694170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DeleteRequests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66468C6C-DC01-44F9-9253-BD0DDB76C4DB}"/>
              </a:ext>
            </a:extLst>
          </p:cNvPr>
          <p:cNvSpPr/>
          <p:nvPr/>
        </p:nvSpPr>
        <p:spPr>
          <a:xfrm>
            <a:off x="2058157" y="5202348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HeadRequests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7644A0E-88FE-4778-AC4D-2DA7C5171825}"/>
              </a:ext>
            </a:extLst>
          </p:cNvPr>
          <p:cNvSpPr/>
          <p:nvPr/>
        </p:nvSpPr>
        <p:spPr>
          <a:xfrm>
            <a:off x="2058157" y="5710526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PostRequests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4AA8204-31C9-4680-AE0F-D0C422D0B377}"/>
              </a:ext>
            </a:extLst>
          </p:cNvPr>
          <p:cNvSpPr/>
          <p:nvPr/>
        </p:nvSpPr>
        <p:spPr>
          <a:xfrm>
            <a:off x="2057474" y="6218702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ListRequests</a:t>
            </a:r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 (Count)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="" xmlns:a16="http://schemas.microsoft.com/office/drawing/2014/main" id="{8BC3156E-1D7C-430E-8CE5-B32E8A83C73B}"/>
              </a:ext>
            </a:extLst>
          </p:cNvPr>
          <p:cNvSpPr/>
          <p:nvPr/>
        </p:nvSpPr>
        <p:spPr>
          <a:xfrm>
            <a:off x="2448737" y="3157186"/>
            <a:ext cx="1306175" cy="330484"/>
          </a:xfrm>
          <a:prstGeom prst="round1Rect">
            <a:avLst/>
          </a:prstGeom>
          <a:solidFill>
            <a:srgbClr val="FF9966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black"/>
                </a:solidFill>
                <a:latin typeface="Raleway"/>
                <a:cs typeface="Chalkboard SE Regular"/>
              </a:rPr>
              <a:t>Sum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7BC27C7C-D306-4F71-8624-4C508B2C9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14" y="2421834"/>
            <a:ext cx="522136" cy="5436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3DF87365-6E2B-44F9-BCC7-F42DA3D98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14" y="3958206"/>
            <a:ext cx="522136" cy="5436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639B95ED-E3CD-44A1-BE16-94D67C1BD259}"/>
              </a:ext>
            </a:extLst>
          </p:cNvPr>
          <p:cNvSpPr/>
          <p:nvPr/>
        </p:nvSpPr>
        <p:spPr>
          <a:xfrm>
            <a:off x="4872029" y="2258424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white"/>
                </a:solidFill>
                <a:latin typeface="Raleway"/>
                <a:cs typeface="Chalkboard SE Regular"/>
              </a:rPr>
              <a:t>BytesUploaded</a:t>
            </a:r>
            <a:endParaRPr lang="en-US" sz="1400" dirty="0">
              <a:solidFill>
                <a:prstClr val="white"/>
              </a:solidFill>
              <a:latin typeface="Raleway"/>
              <a:cs typeface="Chalkboard SE Regular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301D01D-9866-491E-828A-6409AC52DEF1}"/>
              </a:ext>
            </a:extLst>
          </p:cNvPr>
          <p:cNvSpPr/>
          <p:nvPr/>
        </p:nvSpPr>
        <p:spPr>
          <a:xfrm>
            <a:off x="4872027" y="2830109"/>
            <a:ext cx="2254511" cy="33048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Raleway"/>
                <a:cs typeface="Chalkboard SE Regular"/>
              </a:rPr>
              <a:t>BytesDownloaded</a:t>
            </a:r>
          </a:p>
        </p:txBody>
      </p:sp>
      <p:sp>
        <p:nvSpPr>
          <p:cNvPr id="32" name="Rectangle: Single Corner Rounded 31">
            <a:extLst>
              <a:ext uri="{FF2B5EF4-FFF2-40B4-BE49-F238E27FC236}">
                <a16:creationId xmlns="" xmlns:a16="http://schemas.microsoft.com/office/drawing/2014/main" id="{9BE7F1AC-92B9-451B-9057-019129A1E48A}"/>
              </a:ext>
            </a:extLst>
          </p:cNvPr>
          <p:cNvSpPr/>
          <p:nvPr/>
        </p:nvSpPr>
        <p:spPr>
          <a:xfrm>
            <a:off x="7304246" y="2256590"/>
            <a:ext cx="1259117" cy="900595"/>
          </a:xfrm>
          <a:prstGeom prst="round1Rect">
            <a:avLst/>
          </a:prstGeom>
          <a:solidFill>
            <a:srgbClr val="FF9966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dirty="0">
                <a:solidFill>
                  <a:prstClr val="black"/>
                </a:solidFill>
                <a:latin typeface="Raleway"/>
                <a:cs typeface="Chalkboard SE Regular"/>
              </a:rPr>
              <a:t>Min, Max, </a:t>
            </a:r>
            <a:r>
              <a:rPr lang="en-US" sz="1400" dirty="0" err="1">
                <a:solidFill>
                  <a:prstClr val="black"/>
                </a:solidFill>
                <a:latin typeface="Raleway"/>
                <a:cs typeface="Chalkboard SE Regular"/>
              </a:rPr>
              <a:t>Avg</a:t>
            </a:r>
            <a:r>
              <a:rPr lang="en-US" sz="1400" dirty="0">
                <a:solidFill>
                  <a:prstClr val="black"/>
                </a:solidFill>
                <a:latin typeface="Raleway"/>
                <a:cs typeface="Chalkboard SE Regular"/>
              </a:rPr>
              <a:t>, Count, Sum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4D53C99F-CE59-4BC1-9949-5AB3959E1236}"/>
              </a:ext>
            </a:extLst>
          </p:cNvPr>
          <p:cNvSpPr/>
          <p:nvPr/>
        </p:nvSpPr>
        <p:spPr>
          <a:xfrm>
            <a:off x="7756657" y="3441611"/>
            <a:ext cx="2627933" cy="430971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prstClr val="black"/>
                </a:solidFill>
                <a:latin typeface="Raleway"/>
                <a:cs typeface="Chalkboard SE Regular"/>
              </a:rPr>
              <a:t>BucketName</a:t>
            </a:r>
            <a:endParaRPr lang="en-US" sz="1400" dirty="0">
              <a:solidFill>
                <a:prstClr val="black"/>
              </a:solidFill>
              <a:latin typeface="Raleway"/>
              <a:cs typeface="Chalkboard SE Regular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42624D08-516C-4278-AA7D-C62340DECC63}"/>
              </a:ext>
            </a:extLst>
          </p:cNvPr>
          <p:cNvSpPr/>
          <p:nvPr/>
        </p:nvSpPr>
        <p:spPr>
          <a:xfrm>
            <a:off x="7756657" y="4085506"/>
            <a:ext cx="2627933" cy="430971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srgbClr val="000000"/>
                </a:solidFill>
                <a:latin typeface="Raleway"/>
                <a:cs typeface="Chalkboard SE Regular"/>
              </a:rPr>
              <a:t>StorageType</a:t>
            </a:r>
            <a:endParaRPr lang="en-US" sz="1400" dirty="0">
              <a:solidFill>
                <a:srgbClr val="000000"/>
              </a:solidFill>
              <a:latin typeface="Raleway"/>
              <a:cs typeface="Chalkboard SE Regular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E058E55-1950-465F-8239-D276FEE314B2}"/>
              </a:ext>
            </a:extLst>
          </p:cNvPr>
          <p:cNvSpPr/>
          <p:nvPr/>
        </p:nvSpPr>
        <p:spPr>
          <a:xfrm>
            <a:off x="7756657" y="5713317"/>
            <a:ext cx="2627933" cy="430971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err="1">
                <a:solidFill>
                  <a:srgbClr val="000000"/>
                </a:solidFill>
                <a:latin typeface="Raleway"/>
                <a:cs typeface="Chalkboard SE Regular"/>
              </a:rPr>
              <a:t>FilterId</a:t>
            </a:r>
            <a:endParaRPr lang="en-US" sz="1400" dirty="0">
              <a:solidFill>
                <a:srgbClr val="000000"/>
              </a:solidFill>
              <a:latin typeface="Raleway"/>
              <a:cs typeface="Chalkboard SE Regular"/>
            </a:endParaRPr>
          </a:p>
        </p:txBody>
      </p:sp>
      <p:sp>
        <p:nvSpPr>
          <p:cNvPr id="37" name="Rounded Rectangle 24">
            <a:extLst>
              <a:ext uri="{FF2B5EF4-FFF2-40B4-BE49-F238E27FC236}">
                <a16:creationId xmlns="" xmlns:a16="http://schemas.microsoft.com/office/drawing/2014/main" id="{F1EE1357-D4FC-49C3-91A4-862ED47B04D8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S3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CAD38A6-AC1C-46C7-A984-6FC70185D038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481862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2DF8D3A-85AC-4E22-8CF8-3AAAD3044FC9}"/>
              </a:ext>
            </a:extLst>
          </p:cNvPr>
          <p:cNvGrpSpPr/>
          <p:nvPr/>
        </p:nvGrpSpPr>
        <p:grpSpPr>
          <a:xfrm>
            <a:off x="2057474" y="2256590"/>
            <a:ext cx="8327116" cy="4292596"/>
            <a:chOff x="1830707" y="1297229"/>
            <a:chExt cx="7048420" cy="348963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97C3BCE-50A3-42D0-9ECA-E5DBAD167F78}"/>
                </a:ext>
              </a:extLst>
            </p:cNvPr>
            <p:cNvSpPr/>
            <p:nvPr/>
          </p:nvSpPr>
          <p:spPr>
            <a:xfrm>
              <a:off x="3938382" y="2452482"/>
              <a:ext cx="1118152" cy="165486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20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FA8AF8F-CFBD-46D3-B15F-BB683117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063" y="2653051"/>
              <a:ext cx="545297" cy="6543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74E4125B-1A5A-4B58-A791-C7DB5050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034" y="3481301"/>
              <a:ext cx="377355" cy="3913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6F2D8A28-753E-4E54-B942-DF7BC8288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127" y="3474232"/>
              <a:ext cx="407809" cy="42291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32FAC13-4CCB-40C4-94A2-34BD67E27D6A}"/>
                </a:ext>
              </a:extLst>
            </p:cNvPr>
            <p:cNvSpPr/>
            <p:nvPr/>
          </p:nvSpPr>
          <p:spPr>
            <a:xfrm>
              <a:off x="4847811" y="3363698"/>
              <a:ext cx="2066188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NumberOfObjects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4BC073C-A47D-4605-8F27-936FA21D7F0C}"/>
                </a:ext>
              </a:extLst>
            </p:cNvPr>
            <p:cNvSpPr/>
            <p:nvPr/>
          </p:nvSpPr>
          <p:spPr>
            <a:xfrm>
              <a:off x="4847811" y="3762812"/>
              <a:ext cx="1908312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BucketSizeBytes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(Bytes)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32E685B-7433-4AC2-8095-59DBF86F733C}"/>
                </a:ext>
              </a:extLst>
            </p:cNvPr>
            <p:cNvSpPr/>
            <p:nvPr/>
          </p:nvSpPr>
          <p:spPr>
            <a:xfrm>
              <a:off x="5697812" y="2639629"/>
              <a:ext cx="423564" cy="667778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00" dirty="0" err="1">
                  <a:solidFill>
                    <a:prstClr val="black"/>
                  </a:solidFill>
                  <a:latin typeface="Raleway"/>
                  <a:cs typeface="Chalkboard SE Regular"/>
                </a:rPr>
                <a:t>Avg</a:t>
              </a:r>
              <a:endParaRPr lang="en-US" sz="1400" dirty="0">
                <a:solidFill>
                  <a:prstClr val="black"/>
                </a:solidFill>
                <a:latin typeface="Raleway"/>
                <a:cs typeface="Chalkboard SE Regular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3F6DFC8-86F8-4801-B5AF-1B705756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790" y="2873840"/>
              <a:ext cx="269760" cy="29105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D4610492-8C8A-4342-8703-3E7E6B77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696" y="3561848"/>
              <a:ext cx="269760" cy="29105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719C2C33-7BD1-4B58-8332-3F9F59816936}"/>
                </a:ext>
              </a:extLst>
            </p:cNvPr>
            <p:cNvSpPr/>
            <p:nvPr/>
          </p:nvSpPr>
          <p:spPr>
            <a:xfrm>
              <a:off x="1831285" y="2452603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GetRequests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4FE19DAF-DC6B-4CEF-99B9-8FEC1FDD2D10}"/>
                </a:ext>
              </a:extLst>
            </p:cNvPr>
            <p:cNvSpPr/>
            <p:nvPr/>
          </p:nvSpPr>
          <p:spPr>
            <a:xfrm>
              <a:off x="1831284" y="2865721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PutRequests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A1662CCC-0D3A-43FD-A5FE-8C76B99D693F}"/>
                </a:ext>
              </a:extLst>
            </p:cNvPr>
            <p:cNvSpPr/>
            <p:nvPr/>
          </p:nvSpPr>
          <p:spPr>
            <a:xfrm>
              <a:off x="1830708" y="3278840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DeleteRequests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0FF6176E-C742-4190-971B-217C125742BC}"/>
                </a:ext>
              </a:extLst>
            </p:cNvPr>
            <p:cNvSpPr/>
            <p:nvPr/>
          </p:nvSpPr>
          <p:spPr>
            <a:xfrm>
              <a:off x="1831285" y="3691959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HeadRequests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4A5EB644-64A7-4BA8-9A19-0C822D25F029}"/>
                </a:ext>
              </a:extLst>
            </p:cNvPr>
            <p:cNvSpPr/>
            <p:nvPr/>
          </p:nvSpPr>
          <p:spPr>
            <a:xfrm>
              <a:off x="1831285" y="4105078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PostRequests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E959B1D9-7A61-405E-85CF-19FEAB84605A}"/>
                </a:ext>
              </a:extLst>
            </p:cNvPr>
            <p:cNvSpPr/>
            <p:nvPr/>
          </p:nvSpPr>
          <p:spPr>
            <a:xfrm>
              <a:off x="1830707" y="4518196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ListRequests</a:t>
              </a:r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 (Count)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5311D2DC-77C9-4AF2-8794-BAAFC1915911}"/>
                </a:ext>
              </a:extLst>
            </p:cNvPr>
            <p:cNvSpPr/>
            <p:nvPr/>
          </p:nvSpPr>
          <p:spPr>
            <a:xfrm>
              <a:off x="2161888" y="2029361"/>
              <a:ext cx="1105601" cy="268664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black"/>
                  </a:solidFill>
                  <a:latin typeface="Raleway"/>
                  <a:cs typeface="Chalkboard SE Regular"/>
                </a:rPr>
                <a:t>Sum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B892A0C4-93C7-484A-94CD-AD203B1C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2980" y="1431563"/>
              <a:ext cx="441958" cy="44195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6DAE7CCA-30F4-400F-82B7-573620BA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2980" y="2680544"/>
              <a:ext cx="441958" cy="441958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09E7E9F-C45A-45AD-9F59-289CAF5FFBBD}"/>
                </a:ext>
              </a:extLst>
            </p:cNvPr>
            <p:cNvSpPr/>
            <p:nvPr/>
          </p:nvSpPr>
          <p:spPr>
            <a:xfrm>
              <a:off x="4213064" y="1298720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BytesUploaded</a:t>
              </a:r>
              <a:endParaRPr lang="en-US" sz="1400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0F499DAA-9A75-4857-86BF-5AA279A249C6}"/>
                </a:ext>
              </a:extLst>
            </p:cNvPr>
            <p:cNvSpPr/>
            <p:nvPr/>
          </p:nvSpPr>
          <p:spPr>
            <a:xfrm>
              <a:off x="4213063" y="1763467"/>
              <a:ext cx="1908313" cy="26866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white"/>
                  </a:solidFill>
                  <a:latin typeface="Raleway"/>
                  <a:cs typeface="Chalkboard SE Regular"/>
                </a:rPr>
                <a:t>BytesDownloaded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98704528-F438-41B5-9AF9-FAC0ADA81CCA}"/>
                </a:ext>
              </a:extLst>
            </p:cNvPr>
            <p:cNvSpPr/>
            <p:nvPr/>
          </p:nvSpPr>
          <p:spPr>
            <a:xfrm>
              <a:off x="6271795" y="1297229"/>
              <a:ext cx="1065769" cy="732131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400" dirty="0">
                  <a:solidFill>
                    <a:prstClr val="black"/>
                  </a:solidFill>
                  <a:latin typeface="Raleway"/>
                  <a:cs typeface="Chalkboard SE Regular"/>
                </a:rPr>
                <a:t>Min, Max, </a:t>
              </a:r>
              <a:r>
                <a:rPr lang="en-US" sz="1400" dirty="0" err="1">
                  <a:solidFill>
                    <a:prstClr val="black"/>
                  </a:solidFill>
                  <a:latin typeface="Raleway"/>
                  <a:cs typeface="Chalkboard SE Regular"/>
                </a:rPr>
                <a:t>Avg</a:t>
              </a:r>
              <a:r>
                <a:rPr lang="en-US" sz="1400" dirty="0">
                  <a:solidFill>
                    <a:prstClr val="black"/>
                  </a:solidFill>
                  <a:latin typeface="Raleway"/>
                  <a:cs typeface="Chalkboard SE Regular"/>
                </a:rPr>
                <a:t>, Count, Sum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="" xmlns:a16="http://schemas.microsoft.com/office/drawing/2014/main" id="{A7D88D96-2304-481C-900A-FA860408B4EF}"/>
                </a:ext>
              </a:extLst>
            </p:cNvPr>
            <p:cNvSpPr/>
            <p:nvPr/>
          </p:nvSpPr>
          <p:spPr>
            <a:xfrm>
              <a:off x="6654734" y="2260582"/>
              <a:ext cx="2224393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prstClr val="black"/>
                  </a:solidFill>
                  <a:latin typeface="Raleway"/>
                  <a:cs typeface="Chalkboard SE Regular"/>
                </a:rPr>
                <a:t>BucketName</a:t>
              </a:r>
              <a:endParaRPr lang="en-US" sz="1400" dirty="0">
                <a:solidFill>
                  <a:prstClr val="black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3FF2621-FADE-4C70-9C20-BB0F4F324851}"/>
                </a:ext>
              </a:extLst>
            </p:cNvPr>
            <p:cNvSpPr/>
            <p:nvPr/>
          </p:nvSpPr>
          <p:spPr>
            <a:xfrm>
              <a:off x="6654734" y="2784031"/>
              <a:ext cx="2224393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StorageType</a:t>
              </a:r>
              <a:endParaRPr lang="en-US" sz="1400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4074D2AF-29BF-46C1-977A-B643DA41277A}"/>
                </a:ext>
              </a:extLst>
            </p:cNvPr>
            <p:cNvSpPr/>
            <p:nvPr/>
          </p:nvSpPr>
          <p:spPr>
            <a:xfrm>
              <a:off x="6654734" y="4107347"/>
              <a:ext cx="2224393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FilterId</a:t>
              </a:r>
              <a:endParaRPr lang="en-US" sz="1400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</p:grpSp>
      <p:sp>
        <p:nvSpPr>
          <p:cNvPr id="37" name="Rounded Rectangle 24">
            <a:extLst>
              <a:ext uri="{FF2B5EF4-FFF2-40B4-BE49-F238E27FC236}">
                <a16:creationId xmlns="" xmlns:a16="http://schemas.microsoft.com/office/drawing/2014/main" id="{10A92FD8-2F53-4F59-8259-F1FDAB3EEA57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DynamoDB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800F408-67A0-4E3A-AAEA-F03B0B764F44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278045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56BED0-354B-4518-B119-437A60EEACA8}"/>
              </a:ext>
            </a:extLst>
          </p:cNvPr>
          <p:cNvGrpSpPr/>
          <p:nvPr/>
        </p:nvGrpSpPr>
        <p:grpSpPr>
          <a:xfrm>
            <a:off x="967412" y="2178169"/>
            <a:ext cx="10497347" cy="4211487"/>
            <a:chOff x="629306" y="1628098"/>
            <a:chExt cx="8057494" cy="3584103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B1FE3895-8F27-48C5-AF04-57CB41E2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731" y="3064455"/>
              <a:ext cx="569214" cy="63051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F9E0ADB8-5A45-4447-BF94-00779E222A15}"/>
                </a:ext>
              </a:extLst>
            </p:cNvPr>
            <p:cNvGrpSpPr/>
            <p:nvPr/>
          </p:nvGrpSpPr>
          <p:grpSpPr>
            <a:xfrm>
              <a:off x="1984607" y="2451048"/>
              <a:ext cx="544140" cy="613406"/>
              <a:chOff x="1531804" y="2645266"/>
              <a:chExt cx="725520" cy="81787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="" xmlns:a16="http://schemas.microsoft.com/office/drawing/2014/main" id="{63EE47C4-FE30-47B6-B77E-EB533214C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6832" y="2983820"/>
                <a:ext cx="487309" cy="4793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93C95544-F747-47F9-85AB-11630FD0FE03}"/>
                  </a:ext>
                </a:extLst>
              </p:cNvPr>
              <p:cNvSpPr txBox="1"/>
              <p:nvPr/>
            </p:nvSpPr>
            <p:spPr>
              <a:xfrm>
                <a:off x="1531804" y="2645266"/>
                <a:ext cx="725520" cy="33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333" dirty="0">
                    <a:solidFill>
                      <a:prstClr val="black"/>
                    </a:solidFill>
                    <a:latin typeface="Raleway"/>
                    <a:cs typeface="Chalkboard SE Regular"/>
                  </a:rPr>
                  <a:t>Table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EA79FF5-D9B4-4C3C-9A97-AC79E1CDB1A3}"/>
                </a:ext>
              </a:extLst>
            </p:cNvPr>
            <p:cNvGrpSpPr/>
            <p:nvPr/>
          </p:nvGrpSpPr>
          <p:grpSpPr>
            <a:xfrm>
              <a:off x="2727570" y="2452609"/>
              <a:ext cx="464524" cy="613406"/>
              <a:chOff x="2522422" y="2647347"/>
              <a:chExt cx="619365" cy="81787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3D755A8C-C4C5-4D74-BDCB-33DC86619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428" y="2985901"/>
                <a:ext cx="455354" cy="47932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F137D047-DF98-46E3-855A-B2B628666D94}"/>
                  </a:ext>
                </a:extLst>
              </p:cNvPr>
              <p:cNvSpPr txBox="1"/>
              <p:nvPr/>
            </p:nvSpPr>
            <p:spPr>
              <a:xfrm>
                <a:off x="2522422" y="2647347"/>
                <a:ext cx="619365" cy="33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333" dirty="0">
                    <a:solidFill>
                      <a:prstClr val="black"/>
                    </a:solidFill>
                    <a:latin typeface="Raleway"/>
                    <a:cs typeface="Chalkboard SE Regular"/>
                  </a:rPr>
                  <a:t>Item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0C6C74E6-4E12-4AD5-8684-18C9AD1C65B3}"/>
                </a:ext>
              </a:extLst>
            </p:cNvPr>
            <p:cNvGrpSpPr/>
            <p:nvPr/>
          </p:nvGrpSpPr>
          <p:grpSpPr>
            <a:xfrm>
              <a:off x="3200394" y="2444630"/>
              <a:ext cx="856525" cy="619825"/>
              <a:chOff x="3152853" y="2636707"/>
              <a:chExt cx="1142033" cy="8264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8D04CBA2-B537-42C7-9E44-6E97CCE28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0069" y="2975261"/>
                <a:ext cx="455354" cy="48787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07CDE4AF-6706-418E-9DF2-D05A8F104AAA}"/>
                  </a:ext>
                </a:extLst>
              </p:cNvPr>
              <p:cNvSpPr txBox="1"/>
              <p:nvPr/>
            </p:nvSpPr>
            <p:spPr>
              <a:xfrm>
                <a:off x="3152853" y="2636707"/>
                <a:ext cx="1142033" cy="33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333" dirty="0">
                    <a:solidFill>
                      <a:prstClr val="black"/>
                    </a:solidFill>
                    <a:latin typeface="Raleway"/>
                    <a:cs typeface="Chalkboard SE Regular"/>
                  </a:rPr>
                  <a:t>Attributes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F3E32866-25EE-4E46-A955-18516FBAB128}"/>
                </a:ext>
              </a:extLst>
            </p:cNvPr>
            <p:cNvGrpSpPr/>
            <p:nvPr/>
          </p:nvGrpSpPr>
          <p:grpSpPr>
            <a:xfrm>
              <a:off x="1868221" y="3694974"/>
              <a:ext cx="856525" cy="612633"/>
              <a:chOff x="1376623" y="4303827"/>
              <a:chExt cx="1142033" cy="81684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="" xmlns:a16="http://schemas.microsoft.com/office/drawing/2014/main" id="{113982F9-CF91-4FBA-B9C8-EAA8458E8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6832" y="4303827"/>
                <a:ext cx="487309" cy="47932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4EC389CC-D2BA-4580-B1F9-42AFD4BEDC67}"/>
                  </a:ext>
                </a:extLst>
              </p:cNvPr>
              <p:cNvSpPr txBox="1"/>
              <p:nvPr/>
            </p:nvSpPr>
            <p:spPr>
              <a:xfrm>
                <a:off x="1376623" y="4783147"/>
                <a:ext cx="1142033" cy="33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333" dirty="0">
                    <a:solidFill>
                      <a:prstClr val="black"/>
                    </a:solidFill>
                    <a:latin typeface="Raleway"/>
                    <a:cs typeface="Chalkboard SE Regular"/>
                  </a:rPr>
                  <a:t>GSI/LSI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406481CF-A0F5-4C84-8AFB-F803F76486CB}"/>
                </a:ext>
              </a:extLst>
            </p:cNvPr>
            <p:cNvSpPr/>
            <p:nvPr/>
          </p:nvSpPr>
          <p:spPr>
            <a:xfrm>
              <a:off x="2693209" y="3240028"/>
              <a:ext cx="2533592" cy="26846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ConsumedReadCapacityUnits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21741C5-ADA7-43AE-9BEF-2A19586316AC}"/>
                </a:ext>
              </a:extLst>
            </p:cNvPr>
            <p:cNvSpPr/>
            <p:nvPr/>
          </p:nvSpPr>
          <p:spPr>
            <a:xfrm>
              <a:off x="2693209" y="3666727"/>
              <a:ext cx="2533592" cy="28428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ConsumedWriteCapacityUnits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6272933-7D5D-4BFA-B102-EBE8272426BD}"/>
                </a:ext>
              </a:extLst>
            </p:cNvPr>
            <p:cNvSpPr/>
            <p:nvPr/>
          </p:nvSpPr>
          <p:spPr>
            <a:xfrm>
              <a:off x="2693210" y="4088858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OnlineIndexConsumedWriteCapacity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E85E0CD-6477-4E51-BD67-EC0F23664C0F}"/>
                </a:ext>
              </a:extLst>
            </p:cNvPr>
            <p:cNvSpPr/>
            <p:nvPr/>
          </p:nvSpPr>
          <p:spPr>
            <a:xfrm>
              <a:off x="2693209" y="4507943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OnlineIndexPercentageProgress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68798361-C69C-44D8-B198-187559A7E658}"/>
                </a:ext>
              </a:extLst>
            </p:cNvPr>
            <p:cNvSpPr/>
            <p:nvPr/>
          </p:nvSpPr>
          <p:spPr>
            <a:xfrm>
              <a:off x="5374531" y="3238346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ProvisionedReadCapacityUnits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BF7AB095-2AC3-4BCF-9414-1656943B496D}"/>
                </a:ext>
              </a:extLst>
            </p:cNvPr>
            <p:cNvSpPr/>
            <p:nvPr/>
          </p:nvSpPr>
          <p:spPr>
            <a:xfrm>
              <a:off x="2693210" y="4933431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OnlineIndexThrottleEvents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6E469475-4A32-4F47-840A-149401537E24}"/>
                </a:ext>
              </a:extLst>
            </p:cNvPr>
            <p:cNvSpPr/>
            <p:nvPr/>
          </p:nvSpPr>
          <p:spPr>
            <a:xfrm>
              <a:off x="5376453" y="4921644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ThrottledRequests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0BB4D0D8-1777-4FC4-8FA2-53229E644BCD}"/>
                </a:ext>
              </a:extLst>
            </p:cNvPr>
            <p:cNvSpPr/>
            <p:nvPr/>
          </p:nvSpPr>
          <p:spPr>
            <a:xfrm>
              <a:off x="5376453" y="4507943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WriteThrottleEvents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E9C4D8C-0A3A-4565-96E6-1AD66C8C22F9}"/>
                </a:ext>
              </a:extLst>
            </p:cNvPr>
            <p:cNvSpPr/>
            <p:nvPr/>
          </p:nvSpPr>
          <p:spPr>
            <a:xfrm>
              <a:off x="5376453" y="4089932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 dirty="0" err="1">
                  <a:solidFill>
                    <a:prstClr val="white"/>
                  </a:solidFill>
                  <a:latin typeface="Raleway"/>
                  <a:cs typeface="Chalkboard SE Regular"/>
                </a:rPr>
                <a:t>ReadThrottleEvents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28884649-126B-499F-8662-25752A121767}"/>
                </a:ext>
              </a:extLst>
            </p:cNvPr>
            <p:cNvSpPr/>
            <p:nvPr/>
          </p:nvSpPr>
          <p:spPr>
            <a:xfrm>
              <a:off x="5376453" y="3666728"/>
              <a:ext cx="2533592" cy="2787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en-US" sz="1333">
                  <a:solidFill>
                    <a:prstClr val="white"/>
                  </a:solidFill>
                  <a:latin typeface="Raleway"/>
                  <a:cs typeface="Chalkboard SE Regular"/>
                </a:rPr>
                <a:t>ProvisionedWriteCapacityUnits</a:t>
              </a:r>
              <a:endParaRPr lang="en-US" sz="1333" dirty="0">
                <a:solidFill>
                  <a:prstClr val="white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0F18E0C-4E1D-4FFC-88D4-9608D527F664}"/>
                </a:ext>
              </a:extLst>
            </p:cNvPr>
            <p:cNvSpPr/>
            <p:nvPr/>
          </p:nvSpPr>
          <p:spPr>
            <a:xfrm>
              <a:off x="4134334" y="2508245"/>
              <a:ext cx="2504402" cy="279099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>
                  <a:solidFill>
                    <a:prstClr val="black"/>
                  </a:solidFill>
                  <a:latin typeface="Raleway"/>
                  <a:cs typeface="Chalkboard SE Regular"/>
                </a:rPr>
                <a:t>Min, Max, </a:t>
              </a:r>
              <a:r>
                <a:rPr lang="en-US" sz="1333" dirty="0" err="1">
                  <a:solidFill>
                    <a:prstClr val="black"/>
                  </a:solidFill>
                  <a:latin typeface="Raleway"/>
                  <a:cs typeface="Chalkboard SE Regular"/>
                </a:rPr>
                <a:t>Avg</a:t>
              </a:r>
              <a:r>
                <a:rPr lang="en-US" sz="1333" dirty="0">
                  <a:solidFill>
                    <a:prstClr val="black"/>
                  </a:solidFill>
                  <a:latin typeface="Raleway"/>
                  <a:cs typeface="Chalkboard SE Regular"/>
                </a:rPr>
                <a:t>, Count, Sum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634DF806-D24C-4678-96B0-7EAEC3FE8788}"/>
                </a:ext>
              </a:extLst>
            </p:cNvPr>
            <p:cNvSpPr/>
            <p:nvPr/>
          </p:nvSpPr>
          <p:spPr>
            <a:xfrm>
              <a:off x="629306" y="1720876"/>
              <a:ext cx="2321245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GlobalSecondaryIndexName</a:t>
              </a:r>
              <a:endParaRPr lang="en-US" sz="1333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9ED3B840-E711-4066-B58A-62BCD3E6382C}"/>
                </a:ext>
              </a:extLst>
            </p:cNvPr>
            <p:cNvSpPr/>
            <p:nvPr/>
          </p:nvSpPr>
          <p:spPr>
            <a:xfrm>
              <a:off x="3127266" y="1720876"/>
              <a:ext cx="1305110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StreamLabel</a:t>
              </a:r>
              <a:endParaRPr lang="en-US" sz="1333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E0FF2779-3077-4CA7-848E-97B96271D08E}"/>
                </a:ext>
              </a:extLst>
            </p:cNvPr>
            <p:cNvSpPr/>
            <p:nvPr/>
          </p:nvSpPr>
          <p:spPr>
            <a:xfrm>
              <a:off x="4661220" y="1720876"/>
              <a:ext cx="1197838" cy="350354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33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TableName</a:t>
              </a:r>
              <a:endParaRPr lang="en-US" sz="1333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="" xmlns:a16="http://schemas.microsoft.com/office/drawing/2014/main" id="{05C8D0DC-5F17-4170-A4F3-7C6CB481E332}"/>
                </a:ext>
              </a:extLst>
            </p:cNvPr>
            <p:cNvSpPr/>
            <p:nvPr/>
          </p:nvSpPr>
          <p:spPr>
            <a:xfrm>
              <a:off x="7011337" y="1628098"/>
              <a:ext cx="1675463" cy="1437917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PutItem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DeleteItem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UpdateItem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GetItem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BatchGetItem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  <a:p>
              <a:pPr algn="ctr" defTabSz="914377"/>
              <a:r>
                <a:rPr lang="en-US" sz="1067" dirty="0">
                  <a:solidFill>
                    <a:srgbClr val="000000"/>
                  </a:solidFill>
                  <a:latin typeface="Raleway"/>
                  <a:cs typeface="Chalkboard SE Regular"/>
                </a:rPr>
                <a:t>Scan</a:t>
              </a:r>
            </a:p>
            <a:p>
              <a:pPr algn="ctr" defTabSz="914377"/>
              <a:r>
                <a:rPr lang="en-US" sz="1067" dirty="0">
                  <a:solidFill>
                    <a:srgbClr val="000000"/>
                  </a:solidFill>
                  <a:latin typeface="Raleway"/>
                  <a:cs typeface="Chalkboard SE Regular"/>
                </a:rPr>
                <a:t>Query</a:t>
              </a:r>
            </a:p>
            <a:p>
              <a:pPr algn="ctr" defTabSz="914377"/>
              <a:r>
                <a:rPr lang="en-US" sz="1067" dirty="0" err="1">
                  <a:solidFill>
                    <a:srgbClr val="000000"/>
                  </a:solidFill>
                  <a:latin typeface="Raleway"/>
                  <a:cs typeface="Chalkboard SE Regular"/>
                </a:rPr>
                <a:t>BatchWriteItem</a:t>
              </a:r>
              <a:endParaRPr lang="en-US" sz="1067" dirty="0">
                <a:solidFill>
                  <a:srgbClr val="000000"/>
                </a:solidFill>
                <a:latin typeface="Raleway"/>
                <a:cs typeface="Chalkboard SE Regular"/>
              </a:endParaRPr>
            </a:p>
          </p:txBody>
        </p:sp>
      </p:grpSp>
      <p:sp>
        <p:nvSpPr>
          <p:cNvPr id="42" name="Rounded Rectangle 24">
            <a:extLst>
              <a:ext uri="{FF2B5EF4-FFF2-40B4-BE49-F238E27FC236}">
                <a16:creationId xmlns="" xmlns:a16="http://schemas.microsoft.com/office/drawing/2014/main" id="{C48BB953-9237-4C55-BAED-3A0119473B0C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DynamoDB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906C026-F252-43FB-9DF2-E4B7195AC022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1712571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C2EA95F-2146-463B-B5F3-41464E919834}"/>
              </a:ext>
            </a:extLst>
          </p:cNvPr>
          <p:cNvGrpSpPr/>
          <p:nvPr/>
        </p:nvGrpSpPr>
        <p:grpSpPr>
          <a:xfrm>
            <a:off x="1933403" y="2253031"/>
            <a:ext cx="8325189" cy="4075993"/>
            <a:chOff x="1933403" y="2253031"/>
            <a:chExt cx="8325189" cy="4075993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0FEB6610-E2C2-4A48-93B0-839134FF9C1B}"/>
                </a:ext>
              </a:extLst>
            </p:cNvPr>
            <p:cNvGrpSpPr/>
            <p:nvPr/>
          </p:nvGrpSpPr>
          <p:grpSpPr>
            <a:xfrm>
              <a:off x="3532602" y="2253031"/>
              <a:ext cx="5126794" cy="1670151"/>
              <a:chOff x="3368496" y="2253031"/>
              <a:chExt cx="5126794" cy="16701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E4A7F689-6777-4D0A-99A4-CF804A7E5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473" y="2353094"/>
                <a:ext cx="652838" cy="598317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3BA4236A-7451-4682-A5AF-E244AB500C36}"/>
                  </a:ext>
                </a:extLst>
              </p:cNvPr>
              <p:cNvSpPr/>
              <p:nvPr/>
            </p:nvSpPr>
            <p:spPr>
              <a:xfrm>
                <a:off x="3368496" y="2253031"/>
                <a:ext cx="5126794" cy="167015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Raleway"/>
                  <a:cs typeface="Chalkboard SE Regular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AE14212F-425D-48E4-82F3-DE643E7B4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1708" y="3156983"/>
                <a:ext cx="527462" cy="51563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0E0324E4-EB05-4C68-BE07-81FFA60E67A4}"/>
                  </a:ext>
                </a:extLst>
              </p:cNvPr>
              <p:cNvSpPr/>
              <p:nvPr/>
            </p:nvSpPr>
            <p:spPr>
              <a:xfrm>
                <a:off x="3688323" y="3024185"/>
                <a:ext cx="4487141" cy="771647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Raleway"/>
                  <a:cs typeface="Chalkboard SE Regular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E0765C59-8F2C-4280-B3D5-FD3E73A5D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4135" y="3156983"/>
                <a:ext cx="527462" cy="51563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CC0AFA59-27E3-4A4B-AFBD-B88E4F506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3581" y="3156983"/>
                <a:ext cx="527462" cy="51563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D0AC0613-59D7-4015-861A-A54FF7D21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3857" y="3156983"/>
                <a:ext cx="527462" cy="515638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ABC0E42A-4AC5-46D8-B9B7-93B687A6705B}"/>
                </a:ext>
              </a:extLst>
            </p:cNvPr>
            <p:cNvGrpSpPr/>
            <p:nvPr/>
          </p:nvGrpSpPr>
          <p:grpSpPr>
            <a:xfrm>
              <a:off x="1933403" y="4117342"/>
              <a:ext cx="8325189" cy="2211682"/>
              <a:chOff x="2038011" y="4250612"/>
              <a:chExt cx="8325189" cy="22116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6805F9D7-0DCC-4BCD-83FE-E34B67265663}"/>
                  </a:ext>
                </a:extLst>
              </p:cNvPr>
              <p:cNvSpPr/>
              <p:nvPr/>
            </p:nvSpPr>
            <p:spPr>
              <a:xfrm>
                <a:off x="2233265" y="4250612"/>
                <a:ext cx="2225906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GroupMinSize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DAB7C768-6829-44F9-AEEA-BE35CA263EDA}"/>
                  </a:ext>
                </a:extLst>
              </p:cNvPr>
              <p:cNvSpPr/>
              <p:nvPr/>
            </p:nvSpPr>
            <p:spPr>
              <a:xfrm>
                <a:off x="5115316" y="4250612"/>
                <a:ext cx="2225906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GroupMaxSize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23B8A6C5-9A19-45E5-A40D-45574358E9C1}"/>
                  </a:ext>
                </a:extLst>
              </p:cNvPr>
              <p:cNvSpPr/>
              <p:nvPr/>
            </p:nvSpPr>
            <p:spPr>
              <a:xfrm>
                <a:off x="2038011" y="5089454"/>
                <a:ext cx="2421159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GroupInServiceInstances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68A82AC8-C8DC-43C1-9EB0-BF8A1DD8355D}"/>
                  </a:ext>
                </a:extLst>
              </p:cNvPr>
              <p:cNvSpPr/>
              <p:nvPr/>
            </p:nvSpPr>
            <p:spPr>
              <a:xfrm>
                <a:off x="4936085" y="5089454"/>
                <a:ext cx="2584368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GroupPendingInstances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7DC9E16B-3EA3-45C9-B0EB-5AA32F8A057E}"/>
                  </a:ext>
                </a:extLst>
              </p:cNvPr>
              <p:cNvSpPr/>
              <p:nvPr/>
            </p:nvSpPr>
            <p:spPr>
              <a:xfrm>
                <a:off x="7958065" y="4250612"/>
                <a:ext cx="2225906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GroupDesiredCapacity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D61D7DA8-5B19-4797-BFF0-4059B948E9A7}"/>
                  </a:ext>
                </a:extLst>
              </p:cNvPr>
              <p:cNvSpPr/>
              <p:nvPr/>
            </p:nvSpPr>
            <p:spPr>
              <a:xfrm>
                <a:off x="7958063" y="5089454"/>
                <a:ext cx="2405137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GroupStandbyInstances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F712F597-8E6F-47A9-A902-F6995B34FBA3}"/>
                  </a:ext>
                </a:extLst>
              </p:cNvPr>
              <p:cNvSpPr/>
              <p:nvPr/>
            </p:nvSpPr>
            <p:spPr>
              <a:xfrm>
                <a:off x="3186677" y="6018571"/>
                <a:ext cx="2745217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GroupTerminatingInstances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7ED453B0-1F75-4358-9B80-E09DC157F5AC}"/>
                  </a:ext>
                </a:extLst>
              </p:cNvPr>
              <p:cNvSpPr/>
              <p:nvPr/>
            </p:nvSpPr>
            <p:spPr>
              <a:xfrm>
                <a:off x="6477590" y="6018571"/>
                <a:ext cx="2462711" cy="443723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sz="1600" dirty="0">
                    <a:solidFill>
                      <a:prstClr val="white"/>
                    </a:solidFill>
                    <a:latin typeface="Raleway"/>
                    <a:cs typeface="Chalkboard SE Regular"/>
                  </a:rPr>
                  <a:t>GroupTotalInstances</a:t>
                </a:r>
              </a:p>
            </p:txBody>
          </p:sp>
        </p:grpSp>
      </p:grpSp>
      <p:sp>
        <p:nvSpPr>
          <p:cNvPr id="28" name="Rounded Rectangle 24">
            <a:extLst>
              <a:ext uri="{FF2B5EF4-FFF2-40B4-BE49-F238E27FC236}">
                <a16:creationId xmlns="" xmlns:a16="http://schemas.microsoft.com/office/drawing/2014/main" id="{19A865B2-609D-45FF-9BEC-033619A1D5EE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Resource Metrics – AS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083DF71-BFA9-45A4-9BF4-EECEB31C5CBF}"/>
              </a:ext>
            </a:extLst>
          </p:cNvPr>
          <p:cNvSpPr txBox="1"/>
          <p:nvPr/>
        </p:nvSpPr>
        <p:spPr>
          <a:xfrm>
            <a:off x="296042" y="368255"/>
            <a:ext cx="683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Metrics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1011805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771867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CloudWatch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393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6641EF17-6BC5-4FB4-9C1C-57A4217C14D7}"/>
              </a:ext>
            </a:extLst>
          </p:cNvPr>
          <p:cNvGrpSpPr/>
          <p:nvPr/>
        </p:nvGrpSpPr>
        <p:grpSpPr>
          <a:xfrm>
            <a:off x="2222463" y="1874550"/>
            <a:ext cx="7758770" cy="4312018"/>
            <a:chOff x="1515990" y="1246300"/>
            <a:chExt cx="5955513" cy="3440581"/>
          </a:xfrm>
        </p:grpSpPr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E472483E-51DF-47A5-9AC5-6E5DF6DB109D}"/>
                </a:ext>
              </a:extLst>
            </p:cNvPr>
            <p:cNvGrpSpPr/>
            <p:nvPr/>
          </p:nvGrpSpPr>
          <p:grpSpPr>
            <a:xfrm>
              <a:off x="3215150" y="1246300"/>
              <a:ext cx="2691020" cy="3364667"/>
              <a:chOff x="2777987" y="1648219"/>
              <a:chExt cx="3588026" cy="4486222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79F85498-1D77-4CCA-B211-E719E0223D44}"/>
                  </a:ext>
                </a:extLst>
              </p:cNvPr>
              <p:cNvSpPr/>
              <p:nvPr/>
            </p:nvSpPr>
            <p:spPr>
              <a:xfrm>
                <a:off x="2777987" y="2158789"/>
                <a:ext cx="3588026" cy="3975652"/>
              </a:xfrm>
              <a:prstGeom prst="roundRect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="" xmlns:a16="http://schemas.microsoft.com/office/drawing/2014/main" id="{07B3B363-02B6-42A5-8530-8F88D0CB2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6463" y="1648219"/>
                <a:ext cx="600592" cy="681752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BC95A0D6-FBFE-478E-AC94-040556F7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537" y="2039592"/>
              <a:ext cx="453998" cy="53571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F76C2D6B-8D2B-4010-8D30-BCEA280AD3F6}"/>
                </a:ext>
              </a:extLst>
            </p:cNvPr>
            <p:cNvSpPr/>
            <p:nvPr/>
          </p:nvSpPr>
          <p:spPr>
            <a:xfrm>
              <a:off x="3527158" y="2018740"/>
              <a:ext cx="1040598" cy="380162"/>
            </a:xfrm>
            <a:prstGeom prst="rect">
              <a:avLst/>
            </a:prstGeom>
            <a:solidFill>
              <a:srgbClr val="F07F09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EC2 Metrics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26921D21-994A-499A-90A9-E72FA069341B}"/>
                </a:ext>
              </a:extLst>
            </p:cNvPr>
            <p:cNvGrpSpPr/>
            <p:nvPr/>
          </p:nvGrpSpPr>
          <p:grpSpPr>
            <a:xfrm>
              <a:off x="1515990" y="1438697"/>
              <a:ext cx="1065699" cy="3196583"/>
              <a:chOff x="497320" y="1872329"/>
              <a:chExt cx="1420932" cy="4262111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C6ABE117-9A65-459B-9B09-E2E3D5E4A4FE}"/>
                  </a:ext>
                </a:extLst>
              </p:cNvPr>
              <p:cNvSpPr/>
              <p:nvPr/>
            </p:nvSpPr>
            <p:spPr>
              <a:xfrm>
                <a:off x="497320" y="2158787"/>
                <a:ext cx="1420932" cy="3975653"/>
              </a:xfrm>
              <a:prstGeom prst="roundRect">
                <a:avLst/>
              </a:prstGeom>
              <a:noFill/>
              <a:ln w="19050" cap="flat" cmpd="thickThin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endParaRP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="" xmlns:a16="http://schemas.microsoft.com/office/drawing/2014/main" id="{53593116-B925-4069-99EB-0AA6BD5B2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026" y="1872329"/>
                <a:ext cx="731520" cy="477520"/>
              </a:xfrm>
              <a:prstGeom prst="rect">
                <a:avLst/>
              </a:prstGeom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01940372-B547-4A81-BC6B-674B6393577C}"/>
                </a:ext>
              </a:extLst>
            </p:cNvPr>
            <p:cNvSpPr/>
            <p:nvPr/>
          </p:nvSpPr>
          <p:spPr>
            <a:xfrm>
              <a:off x="3527158" y="2620693"/>
              <a:ext cx="1040598" cy="380162"/>
            </a:xfrm>
            <a:prstGeom prst="rect">
              <a:avLst/>
            </a:prstGeom>
            <a:solidFill>
              <a:srgbClr val="F07F09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DynamoDB Metrics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168F55E5-7E0C-4B85-AB15-BD5E29261B07}"/>
                </a:ext>
              </a:extLst>
            </p:cNvPr>
            <p:cNvSpPr/>
            <p:nvPr/>
          </p:nvSpPr>
          <p:spPr>
            <a:xfrm>
              <a:off x="3527158" y="3222645"/>
              <a:ext cx="1040598" cy="380162"/>
            </a:xfrm>
            <a:prstGeom prst="rect">
              <a:avLst/>
            </a:prstGeom>
            <a:solidFill>
              <a:srgbClr val="F07F09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EBS Metrics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D0496D5D-A638-45CA-85E5-51C1C0986D7F}"/>
                </a:ext>
              </a:extLst>
            </p:cNvPr>
            <p:cNvSpPr/>
            <p:nvPr/>
          </p:nvSpPr>
          <p:spPr>
            <a:xfrm>
              <a:off x="3520062" y="3826085"/>
              <a:ext cx="1040598" cy="380162"/>
            </a:xfrm>
            <a:prstGeom prst="rect">
              <a:avLst/>
            </a:prstGeom>
            <a:solidFill>
              <a:srgbClr val="F07F09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S3 Metrics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="" xmlns:a16="http://schemas.microsoft.com/office/drawing/2014/main" id="{4D64D2D3-66A6-43E0-B353-091EB1A4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27" y="2014872"/>
              <a:ext cx="320025" cy="38403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7957FAF3-BE9C-4B5A-B2C9-2D7157A3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240" y="2620693"/>
              <a:ext cx="343201" cy="38016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="" xmlns:a16="http://schemas.microsoft.com/office/drawing/2014/main" id="{7D85892E-7FAA-4B4B-8707-1481A7A1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191" y="3222645"/>
              <a:ext cx="272354" cy="38016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5C0FE1F0-CAB9-4600-9D87-A90AA274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27" y="3826086"/>
              <a:ext cx="316802" cy="38016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0C441907-980A-4626-8598-24BEDB3D56FD}"/>
                </a:ext>
              </a:extLst>
            </p:cNvPr>
            <p:cNvSpPr/>
            <p:nvPr/>
          </p:nvSpPr>
          <p:spPr>
            <a:xfrm>
              <a:off x="3446393" y="1930677"/>
              <a:ext cx="1200150" cy="235557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Chalkboard SE Regular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9B85C11E-927F-4697-8523-3B64B4A91FD8}"/>
                </a:ext>
              </a:extLst>
            </p:cNvPr>
            <p:cNvSpPr/>
            <p:nvPr/>
          </p:nvSpPr>
          <p:spPr>
            <a:xfrm>
              <a:off x="4868117" y="3606179"/>
              <a:ext cx="794525" cy="351720"/>
            </a:xfrm>
            <a:prstGeom prst="rect">
              <a:avLst/>
            </a:prstGeom>
            <a:solidFill>
              <a:srgbClr val="FF999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Statistics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B0EC85E3-3117-4D52-8A81-3C3EF20C977F}"/>
                </a:ext>
              </a:extLst>
            </p:cNvPr>
            <p:cNvGrpSpPr/>
            <p:nvPr/>
          </p:nvGrpSpPr>
          <p:grpSpPr>
            <a:xfrm>
              <a:off x="6310777" y="1344081"/>
              <a:ext cx="1160726" cy="520650"/>
              <a:chOff x="6861072" y="2485482"/>
              <a:chExt cx="1547635" cy="69420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="" xmlns:a16="http://schemas.microsoft.com/office/drawing/2014/main" id="{617D5D60-0D93-41DC-BC57-29C872165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5039" y="2564296"/>
                <a:ext cx="521367" cy="52136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="" xmlns:a16="http://schemas.microsoft.com/office/drawing/2014/main" id="{D9470B24-B8AB-4482-A35C-50D692DA6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0607" y="2652566"/>
                <a:ext cx="539013" cy="337781"/>
              </a:xfrm>
              <a:prstGeom prst="rect">
                <a:avLst/>
              </a:prstGeom>
            </p:spPr>
          </p:pic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CE9F69DB-1D06-430A-8988-3055B0C77A14}"/>
                  </a:ext>
                </a:extLst>
              </p:cNvPr>
              <p:cNvSpPr/>
              <p:nvPr/>
            </p:nvSpPr>
            <p:spPr>
              <a:xfrm>
                <a:off x="6861072" y="2485482"/>
                <a:ext cx="1547635" cy="694200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54CFD542-7E44-43D0-ACCD-1DA37714855A}"/>
                </a:ext>
              </a:extLst>
            </p:cNvPr>
            <p:cNvGrpSpPr/>
            <p:nvPr/>
          </p:nvGrpSpPr>
          <p:grpSpPr>
            <a:xfrm>
              <a:off x="6310777" y="2010500"/>
              <a:ext cx="1160726" cy="591700"/>
              <a:chOff x="6861071" y="3498500"/>
              <a:chExt cx="1547635" cy="78893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="" xmlns:a16="http://schemas.microsoft.com/office/drawing/2014/main" id="{38A91DEF-B4BA-4D70-95E3-9717463A4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5039" y="3562918"/>
                <a:ext cx="521367" cy="625640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="" xmlns:a16="http://schemas.microsoft.com/office/drawing/2014/main" id="{DBFA43EA-C090-4A65-BC9A-0F7C1BB3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0607" y="3635818"/>
                <a:ext cx="555960" cy="540518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2BEB3AB3-4B96-4CB2-B46E-EF0FC0F1B37F}"/>
                  </a:ext>
                </a:extLst>
              </p:cNvPr>
              <p:cNvSpPr/>
              <p:nvPr/>
            </p:nvSpPr>
            <p:spPr>
              <a:xfrm>
                <a:off x="6861071" y="3498500"/>
                <a:ext cx="1547635" cy="788933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endParaRPr>
              </a:p>
            </p:txBody>
          </p:sp>
        </p:grpSp>
        <p:sp>
          <p:nvSpPr>
            <p:cNvPr id="66" name="Rectangle: Rounded Corners 65">
              <a:extLst>
                <a:ext uri="{FF2B5EF4-FFF2-40B4-BE49-F238E27FC236}">
                  <a16:creationId xmlns="" xmlns:a16="http://schemas.microsoft.com/office/drawing/2014/main" id="{E2FB0509-9013-4322-833B-E772403B8B71}"/>
                </a:ext>
              </a:extLst>
            </p:cNvPr>
            <p:cNvSpPr/>
            <p:nvPr/>
          </p:nvSpPr>
          <p:spPr>
            <a:xfrm>
              <a:off x="6335873" y="4368261"/>
              <a:ext cx="1066588" cy="318620"/>
            </a:xfrm>
            <a:prstGeom prst="roundRect">
              <a:avLst/>
            </a:prstGeom>
            <a:solidFill>
              <a:srgbClr val="00999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/>
                  <a:ea typeface="+mn-ea"/>
                  <a:cs typeface="Chalkboard SE Regular"/>
                </a:rPr>
                <a:t>Statistics User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1ECF0966-8B0A-4829-A312-FF6A5A425C5D}"/>
                </a:ext>
              </a:extLst>
            </p:cNvPr>
            <p:cNvGrpSpPr/>
            <p:nvPr/>
          </p:nvGrpSpPr>
          <p:grpSpPr>
            <a:xfrm>
              <a:off x="6504980" y="3563077"/>
              <a:ext cx="728372" cy="664055"/>
              <a:chOff x="7108575" y="4600015"/>
              <a:chExt cx="971163" cy="885407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="" xmlns:a16="http://schemas.microsoft.com/office/drawing/2014/main" id="{0ADDCE18-1ABD-44F3-ABCD-F96D4BFE8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54" y="4600015"/>
                <a:ext cx="885407" cy="885407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4D45157F-62DE-4A23-B78C-9FEB0A11FBC5}"/>
                  </a:ext>
                </a:extLst>
              </p:cNvPr>
              <p:cNvSpPr txBox="1"/>
              <p:nvPr/>
            </p:nvSpPr>
            <p:spPr>
              <a:xfrm>
                <a:off x="7108575" y="4722752"/>
                <a:ext cx="971163" cy="345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Console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="" xmlns:a16="http://schemas.microsoft.com/office/drawing/2014/main" id="{846A59CF-5E78-495B-A691-CA6122A07E0A}"/>
                </a:ext>
              </a:extLst>
            </p:cNvPr>
            <p:cNvCxnSpPr>
              <a:stCxn id="58" idx="3"/>
              <a:endCxn id="53" idx="1"/>
            </p:cNvCxnSpPr>
            <p:nvPr/>
          </p:nvCxnSpPr>
          <p:spPr>
            <a:xfrm>
              <a:off x="2208853" y="2206888"/>
              <a:ext cx="1318306" cy="193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="" xmlns:a16="http://schemas.microsoft.com/office/drawing/2014/main" id="{8123420C-DB5E-4FA1-98B6-76E33AD412BF}"/>
                </a:ext>
              </a:extLst>
            </p:cNvPr>
            <p:cNvCxnSpPr>
              <a:cxnSpLocks/>
              <a:stCxn id="59" idx="3"/>
              <a:endCxn id="55" idx="1"/>
            </p:cNvCxnSpPr>
            <p:nvPr/>
          </p:nvCxnSpPr>
          <p:spPr>
            <a:xfrm>
              <a:off x="2220441" y="2810774"/>
              <a:ext cx="130671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C065F7EB-E109-4CAE-935E-2780F58B569D}"/>
                </a:ext>
              </a:extLst>
            </p:cNvPr>
            <p:cNvCxnSpPr>
              <a:cxnSpLocks/>
              <a:stCxn id="60" idx="3"/>
              <a:endCxn id="56" idx="1"/>
            </p:cNvCxnSpPr>
            <p:nvPr/>
          </p:nvCxnSpPr>
          <p:spPr>
            <a:xfrm>
              <a:off x="2183545" y="3412726"/>
              <a:ext cx="134361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9300B474-A851-43A7-A939-F8902849D866}"/>
                </a:ext>
              </a:extLst>
            </p:cNvPr>
            <p:cNvCxnSpPr>
              <a:cxnSpLocks/>
              <a:stCxn id="61" idx="3"/>
              <a:endCxn id="57" idx="1"/>
            </p:cNvCxnSpPr>
            <p:nvPr/>
          </p:nvCxnSpPr>
          <p:spPr>
            <a:xfrm flipV="1">
              <a:off x="2205628" y="4016167"/>
              <a:ext cx="1314434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="" xmlns:a16="http://schemas.microsoft.com/office/drawing/2014/main" id="{5C21E66A-B38B-4FED-8A3E-B65581B53E9E}"/>
                </a:ext>
              </a:extLst>
            </p:cNvPr>
            <p:cNvCxnSpPr>
              <a:cxnSpLocks/>
              <a:stCxn id="62" idx="3"/>
              <a:endCxn id="52" idx="2"/>
            </p:cNvCxnSpPr>
            <p:nvPr/>
          </p:nvCxnSpPr>
          <p:spPr>
            <a:xfrm flipV="1">
              <a:off x="4646543" y="2575310"/>
              <a:ext cx="664992" cy="533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="" xmlns:a16="http://schemas.microsoft.com/office/drawing/2014/main" id="{8FD49A8C-5CC9-4092-8CF5-787B949DADFE}"/>
                </a:ext>
              </a:extLst>
            </p:cNvPr>
            <p:cNvCxnSpPr>
              <a:stCxn id="62" idx="3"/>
              <a:endCxn id="63" idx="0"/>
            </p:cNvCxnSpPr>
            <p:nvPr/>
          </p:nvCxnSpPr>
          <p:spPr>
            <a:xfrm>
              <a:off x="4646544" y="3108465"/>
              <a:ext cx="618836" cy="4977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="" xmlns:a16="http://schemas.microsoft.com/office/drawing/2014/main" id="{B9EB8781-CE42-4DF5-8419-DAD0FA1D79C4}"/>
                </a:ext>
              </a:extLst>
            </p:cNvPr>
            <p:cNvCxnSpPr>
              <a:cxnSpLocks/>
              <a:stCxn id="52" idx="3"/>
              <a:endCxn id="85" idx="1"/>
            </p:cNvCxnSpPr>
            <p:nvPr/>
          </p:nvCxnSpPr>
          <p:spPr>
            <a:xfrm flipV="1">
              <a:off x="5538535" y="1604406"/>
              <a:ext cx="772241" cy="703044"/>
            </a:xfrm>
            <a:prstGeom prst="straightConnector1">
              <a:avLst/>
            </a:prstGeom>
            <a:noFill/>
            <a:ln w="19050" cap="flat" cmpd="sng" algn="ctr">
              <a:solidFill>
                <a:srgbClr val="F07F09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FAEADE5F-0F83-47E2-9F52-88042981AA3E}"/>
                </a:ext>
              </a:extLst>
            </p:cNvPr>
            <p:cNvCxnSpPr>
              <a:cxnSpLocks/>
              <a:stCxn id="52" idx="3"/>
              <a:endCxn id="82" idx="1"/>
            </p:cNvCxnSpPr>
            <p:nvPr/>
          </p:nvCxnSpPr>
          <p:spPr>
            <a:xfrm flipV="1">
              <a:off x="5538534" y="2306349"/>
              <a:ext cx="772242" cy="1101"/>
            </a:xfrm>
            <a:prstGeom prst="straightConnector1">
              <a:avLst/>
            </a:prstGeom>
            <a:noFill/>
            <a:ln w="19050" cap="flat" cmpd="sng" algn="ctr">
              <a:solidFill>
                <a:srgbClr val="F07F09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="" xmlns:a16="http://schemas.microsoft.com/office/drawing/2014/main" id="{A9C68083-FB0A-434F-AB57-608C0B38F781}"/>
                </a:ext>
              </a:extLst>
            </p:cNvPr>
            <p:cNvCxnSpPr>
              <a:cxnSpLocks/>
              <a:stCxn id="63" idx="3"/>
              <a:endCxn id="79" idx="1"/>
            </p:cNvCxnSpPr>
            <p:nvPr/>
          </p:nvCxnSpPr>
          <p:spPr>
            <a:xfrm>
              <a:off x="5662642" y="3782039"/>
              <a:ext cx="842338" cy="2565"/>
            </a:xfrm>
            <a:prstGeom prst="straightConnector1">
              <a:avLst/>
            </a:prstGeom>
            <a:noFill/>
            <a:ln w="19050" cap="flat" cmpd="sng" algn="ctr">
              <a:solidFill>
                <a:srgbClr val="F07F09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="" xmlns:a16="http://schemas.microsoft.com/office/drawing/2014/main" id="{F226522B-5AA7-4B9C-8396-FEBCEC350980}"/>
                </a:ext>
              </a:extLst>
            </p:cNvPr>
            <p:cNvCxnSpPr>
              <a:cxnSpLocks/>
              <a:stCxn id="63" idx="3"/>
              <a:endCxn id="66" idx="1"/>
            </p:cNvCxnSpPr>
            <p:nvPr/>
          </p:nvCxnSpPr>
          <p:spPr>
            <a:xfrm>
              <a:off x="5662642" y="3782039"/>
              <a:ext cx="673231" cy="745532"/>
            </a:xfrm>
            <a:prstGeom prst="straightConnector1">
              <a:avLst/>
            </a:prstGeom>
            <a:noFill/>
            <a:ln w="19050" cap="flat" cmpd="sng" algn="ctr">
              <a:solidFill>
                <a:srgbClr val="F07F09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B8E35CE-43AE-4FB9-85D7-019A7619A25C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Architecture</a:t>
            </a:r>
          </a:p>
        </p:txBody>
      </p:sp>
      <p:sp>
        <p:nvSpPr>
          <p:cNvPr id="46" name="Rounded Rectangle 24">
            <a:extLst>
              <a:ext uri="{FF2B5EF4-FFF2-40B4-BE49-F238E27FC236}">
                <a16:creationId xmlns="" xmlns:a16="http://schemas.microsoft.com/office/drawing/2014/main" id="{276E5590-CE57-47B9-BA89-E04487912C61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4863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771867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CloudWatch Dashboard</a:t>
            </a:r>
          </a:p>
        </p:txBody>
      </p:sp>
    </p:spTree>
    <p:extLst>
      <p:ext uri="{BB962C8B-B14F-4D97-AF65-F5344CB8AC3E}">
        <p14:creationId xmlns:p14="http://schemas.microsoft.com/office/powerpoint/2010/main" val="333506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49B6BADF-4BDA-426F-9650-3A015BB97ED0}"/>
              </a:ext>
            </a:extLst>
          </p:cNvPr>
          <p:cNvSpPr txBox="1">
            <a:spLocks/>
          </p:cNvSpPr>
          <p:nvPr/>
        </p:nvSpPr>
        <p:spPr>
          <a:xfrm>
            <a:off x="837642" y="2879063"/>
            <a:ext cx="4371952" cy="1567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Authentication and Authorization</a:t>
            </a: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Users – A person using AWS services</a:t>
            </a: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Groups – Group of Users</a:t>
            </a:r>
          </a:p>
          <a:p>
            <a:pPr>
              <a:buBlip>
                <a:blip r:embed="rId2"/>
              </a:buBlip>
            </a:pPr>
            <a:r>
              <a:rPr lang="en-US" sz="1800" dirty="0">
                <a:latin typeface="Raleway"/>
                <a:cs typeface="Chalkboard SE Regular"/>
              </a:rPr>
              <a:t>Permissions – Read, Write or Execute</a:t>
            </a:r>
            <a:endParaRPr lang="en-US" sz="1600" dirty="0">
              <a:latin typeface="Raleway"/>
              <a:cs typeface="Chalkboard SE Regular"/>
            </a:endParaRPr>
          </a:p>
        </p:txBody>
      </p:sp>
      <p:sp>
        <p:nvSpPr>
          <p:cNvPr id="20" name="Rounded Rectangle 24">
            <a:extLst>
              <a:ext uri="{FF2B5EF4-FFF2-40B4-BE49-F238E27FC236}">
                <a16:creationId xmlns="" xmlns:a16="http://schemas.microsoft.com/office/drawing/2014/main" id="{AC146E54-D4F1-413B-9236-68785D020B9D}"/>
              </a:ext>
            </a:extLst>
          </p:cNvPr>
          <p:cNvSpPr/>
          <p:nvPr/>
        </p:nvSpPr>
        <p:spPr>
          <a:xfrm>
            <a:off x="843801" y="1234130"/>
            <a:ext cx="3211894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Users and Groups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80299D4-DBC6-4B0D-9201-EC0F107CE46E}"/>
              </a:ext>
            </a:extLst>
          </p:cNvPr>
          <p:cNvSpPr txBox="1"/>
          <p:nvPr/>
        </p:nvSpPr>
        <p:spPr>
          <a:xfrm>
            <a:off x="296043" y="368255"/>
            <a:ext cx="166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Pre-IAM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5EA4491D-8FB1-4369-8F1D-4A1B12335B6A}"/>
              </a:ext>
            </a:extLst>
          </p:cNvPr>
          <p:cNvGrpSpPr/>
          <p:nvPr/>
        </p:nvGrpSpPr>
        <p:grpSpPr>
          <a:xfrm>
            <a:off x="5912942" y="1292434"/>
            <a:ext cx="5633873" cy="4900767"/>
            <a:chOff x="5912942" y="1292434"/>
            <a:chExt cx="5633873" cy="4900767"/>
          </a:xfrm>
        </p:grpSpPr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FF820752-F098-4C41-B55C-88323BBF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325" y="4868329"/>
              <a:ext cx="724699" cy="724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74B926EA-7E33-493F-B33F-940DCBF5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806444" y="1292434"/>
              <a:ext cx="724699" cy="72469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65C3983-5311-4E79-955A-63B25BE7E061}"/>
                </a:ext>
              </a:extLst>
            </p:cNvPr>
            <p:cNvGrpSpPr/>
            <p:nvPr/>
          </p:nvGrpSpPr>
          <p:grpSpPr>
            <a:xfrm>
              <a:off x="5912942" y="2586599"/>
              <a:ext cx="2182761" cy="1885739"/>
              <a:chOff x="7307299" y="1834542"/>
              <a:chExt cx="2182761" cy="18857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="" xmlns:a16="http://schemas.microsoft.com/office/drawing/2014/main" id="{C4104E66-60B5-4EC8-A9CA-24EA3C7AB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6179" y="1976241"/>
                <a:ext cx="1541384" cy="154138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6ABC828B-A862-4A50-B3BC-E65103D36BB1}"/>
                  </a:ext>
                </a:extLst>
              </p:cNvPr>
              <p:cNvSpPr/>
              <p:nvPr/>
            </p:nvSpPr>
            <p:spPr>
              <a:xfrm>
                <a:off x="7307299" y="1834542"/>
                <a:ext cx="2182761" cy="1885739"/>
              </a:xfrm>
              <a:prstGeom prst="rect">
                <a:avLst/>
              </a:prstGeom>
              <a:noFill/>
              <a:ln w="19050" cap="flat" cmpd="sng" algn="ctr">
                <a:solidFill>
                  <a:srgbClr val="4BACC6">
                    <a:lumMod val="75000"/>
                  </a:srgb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="" xmlns:a16="http://schemas.microsoft.com/office/drawing/2014/main" id="{C6639CBC-D1AC-4B1D-9B25-4DE37CF1CA6E}"/>
                </a:ext>
              </a:extLst>
            </p:cNvPr>
            <p:cNvCxnSpPr>
              <a:cxnSpLocks/>
              <a:stCxn id="43" idx="3"/>
              <a:endCxn id="51" idx="1"/>
            </p:cNvCxnSpPr>
            <p:nvPr/>
          </p:nvCxnSpPr>
          <p:spPr>
            <a:xfrm>
              <a:off x="7529024" y="5230679"/>
              <a:ext cx="279707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="" xmlns:a16="http://schemas.microsoft.com/office/drawing/2014/main" id="{F79E3F63-B58B-4619-9297-B10B34EFCC0E}"/>
                </a:ext>
              </a:extLst>
            </p:cNvPr>
            <p:cNvCxnSpPr>
              <a:cxnSpLocks/>
              <a:stCxn id="44" idx="1"/>
              <a:endCxn id="52" idx="0"/>
            </p:cNvCxnSpPr>
            <p:nvPr/>
          </p:nvCxnSpPr>
          <p:spPr>
            <a:xfrm>
              <a:off x="7531143" y="1654784"/>
              <a:ext cx="3331068" cy="165709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E452C49A-55CA-4BA9-BF4B-8B4652BCEF98}"/>
                </a:ext>
              </a:extLst>
            </p:cNvPr>
            <p:cNvCxnSpPr>
              <a:cxnSpLocks/>
              <a:stCxn id="47" idx="3"/>
              <a:endCxn id="52" idx="1"/>
            </p:cNvCxnSpPr>
            <p:nvPr/>
          </p:nvCxnSpPr>
          <p:spPr>
            <a:xfrm flipV="1">
              <a:off x="8095703" y="3525831"/>
              <a:ext cx="2230394" cy="363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229334A-3EC2-4843-AE8D-83529E3872A7}"/>
                </a:ext>
              </a:extLst>
            </p:cNvPr>
            <p:cNvGrpSpPr/>
            <p:nvPr/>
          </p:nvGrpSpPr>
          <p:grpSpPr>
            <a:xfrm>
              <a:off x="10326098" y="5016730"/>
              <a:ext cx="1072228" cy="1176471"/>
              <a:chOff x="6485449" y="4287866"/>
              <a:chExt cx="1072228" cy="117647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5AED0D22-F15D-4D3E-B52E-E508694B1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0539" y="4602291"/>
                <a:ext cx="862046" cy="862046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5C68CD93-24A2-49B5-A5A8-3E9AAF2CFE6A}"/>
                  </a:ext>
                </a:extLst>
              </p:cNvPr>
              <p:cNvSpPr/>
              <p:nvPr/>
            </p:nvSpPr>
            <p:spPr>
              <a:xfrm>
                <a:off x="6485449" y="4287866"/>
                <a:ext cx="1072228" cy="427897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NoAccess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0A977A8B-4B9D-4B38-A4DC-4604BD55BD34}"/>
                </a:ext>
              </a:extLst>
            </p:cNvPr>
            <p:cNvGrpSpPr/>
            <p:nvPr/>
          </p:nvGrpSpPr>
          <p:grpSpPr>
            <a:xfrm>
              <a:off x="10218673" y="3311882"/>
              <a:ext cx="1328142" cy="1490901"/>
              <a:chOff x="7755141" y="4530496"/>
              <a:chExt cx="1328142" cy="149090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="" xmlns:a16="http://schemas.microsoft.com/office/drawing/2014/main" id="{5C05B2E3-8E4B-4B4D-A8BF-27FCF4DE8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7656" y="4958393"/>
                <a:ext cx="862046" cy="862046"/>
              </a:xfrm>
              <a:prstGeom prst="rect">
                <a:avLst/>
              </a:prstGeom>
            </p:spPr>
          </p:pic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64677508-6D91-4318-AE3D-2991432696D9}"/>
                  </a:ext>
                </a:extLst>
              </p:cNvPr>
              <p:cNvSpPr/>
              <p:nvPr/>
            </p:nvSpPr>
            <p:spPr>
              <a:xfrm>
                <a:off x="7755141" y="4757438"/>
                <a:ext cx="1328142" cy="1263959"/>
              </a:xfrm>
              <a:prstGeom prst="round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lkboard SE Regular"/>
                  <a:ea typeface="+mn-ea"/>
                  <a:cs typeface="Chalkboard SE Regular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CB874654-A631-4A88-A355-13BA87E23870}"/>
                  </a:ext>
                </a:extLst>
              </p:cNvPr>
              <p:cNvSpPr/>
              <p:nvPr/>
            </p:nvSpPr>
            <p:spPr>
              <a:xfrm>
                <a:off x="7862565" y="4530496"/>
                <a:ext cx="1072228" cy="427897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Access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8D97E9D-0A53-46B3-8C08-377C4E17D8AB}"/>
                </a:ext>
              </a:extLst>
            </p:cNvPr>
            <p:cNvGrpSpPr/>
            <p:nvPr/>
          </p:nvGrpSpPr>
          <p:grpSpPr>
            <a:xfrm>
              <a:off x="10305565" y="1427842"/>
              <a:ext cx="1072228" cy="1181134"/>
              <a:chOff x="10346846" y="4697642"/>
              <a:chExt cx="1072228" cy="118113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="" xmlns:a16="http://schemas.microsoft.com/office/drawing/2014/main" id="{09051D9D-32FC-49B0-89AA-4EF377DA7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72470" y="5016730"/>
                <a:ext cx="862046" cy="862046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68AACE63-C41B-48AF-96F1-786FF64EE49D}"/>
                  </a:ext>
                </a:extLst>
              </p:cNvPr>
              <p:cNvSpPr/>
              <p:nvPr/>
            </p:nvSpPr>
            <p:spPr>
              <a:xfrm>
                <a:off x="10346846" y="4697642"/>
                <a:ext cx="1072228" cy="427897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aleway"/>
                    <a:cs typeface="Chalkboard SE Regular"/>
                  </a:rPr>
                  <a:t>NoAccess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5AA26788-A23C-4B0F-98BA-A2F018F17BF5}"/>
                </a:ext>
              </a:extLst>
            </p:cNvPr>
            <p:cNvCxnSpPr>
              <a:cxnSpLocks/>
              <a:stCxn id="47" idx="3"/>
              <a:endCxn id="53" idx="1"/>
            </p:cNvCxnSpPr>
            <p:nvPr/>
          </p:nvCxnSpPr>
          <p:spPr>
            <a:xfrm flipV="1">
              <a:off x="8095703" y="1641791"/>
              <a:ext cx="2209862" cy="1887678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6F47AADC-7672-4316-9D0E-52A13CAC5FB9}"/>
              </a:ext>
            </a:extLst>
          </p:cNvPr>
          <p:cNvSpPr/>
          <p:nvPr/>
        </p:nvSpPr>
        <p:spPr>
          <a:xfrm>
            <a:off x="6058163" y="1550745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/>
                <a:cs typeface="Chalkboard SE Regular"/>
              </a:rPr>
              <a:t>User 1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5671456-495E-41D7-B9F8-166E68C49F74}"/>
              </a:ext>
            </a:extLst>
          </p:cNvPr>
          <p:cNvSpPr/>
          <p:nvPr/>
        </p:nvSpPr>
        <p:spPr>
          <a:xfrm>
            <a:off x="6600204" y="2400964"/>
            <a:ext cx="808235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Raleway"/>
                <a:cs typeface="Chalkboard SE Regular"/>
              </a:rPr>
              <a:t>Group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D0F9B507-271E-4002-A9DB-717EF20983B0}"/>
              </a:ext>
            </a:extLst>
          </p:cNvPr>
          <p:cNvSpPr/>
          <p:nvPr/>
        </p:nvSpPr>
        <p:spPr>
          <a:xfrm>
            <a:off x="6058163" y="5075295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/>
                <a:cs typeface="Chalkboard SE Regular"/>
              </a:rPr>
              <a:t>User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572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96ADF3D-61F0-4757-80E0-2127EB9DB48F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Dashboard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="" xmlns:a16="http://schemas.microsoft.com/office/drawing/2014/main" id="{E7213A9B-95A9-4136-A793-D812E6CB5836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4023B5-49B3-4649-9D45-10D6A22A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79" y="3429000"/>
            <a:ext cx="3036858" cy="30368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45967526-DA62-462E-9A22-D982B97AAA62}"/>
              </a:ext>
            </a:extLst>
          </p:cNvPr>
          <p:cNvSpPr/>
          <p:nvPr/>
        </p:nvSpPr>
        <p:spPr>
          <a:xfrm>
            <a:off x="2764952" y="2160477"/>
            <a:ext cx="6662093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Raleway"/>
                <a:cs typeface="Chalkboard SE Regular"/>
              </a:rPr>
              <a:t>Dashboards are pages in the console which can be used to put all the important statistics deemed important at one place.</a:t>
            </a:r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8414CBC-1095-434C-AF36-5F4222F26E97}"/>
              </a:ext>
            </a:extLst>
          </p:cNvPr>
          <p:cNvGrpSpPr/>
          <p:nvPr/>
        </p:nvGrpSpPr>
        <p:grpSpPr>
          <a:xfrm>
            <a:off x="6895925" y="3628837"/>
            <a:ext cx="3193774" cy="2637183"/>
            <a:chOff x="6255026" y="3538330"/>
            <a:chExt cx="3193774" cy="263718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CE292B3C-08B6-4C8B-AC10-520D7112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386" y="3708355"/>
              <a:ext cx="1060174" cy="10601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F39949D9-9344-48E9-8CBD-3CF1CC02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8963" y="3708355"/>
              <a:ext cx="1060174" cy="106017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934CE8A3-7933-4B16-A197-7CE8A1F54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6386" y="4968887"/>
              <a:ext cx="1060174" cy="10601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7A2319C1-2238-45D1-A8A9-677D0FB6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8963" y="4968887"/>
              <a:ext cx="1060174" cy="1060174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30EC30A6-75D7-4240-A9A6-EEB3E566B79D}"/>
                </a:ext>
              </a:extLst>
            </p:cNvPr>
            <p:cNvSpPr/>
            <p:nvPr/>
          </p:nvSpPr>
          <p:spPr>
            <a:xfrm>
              <a:off x="6255026" y="3538330"/>
              <a:ext cx="3193774" cy="2637183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05833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F4B4CDB-590C-4CDA-9369-23A7A19CE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5" b="5463"/>
          <a:stretch/>
        </p:blipFill>
        <p:spPr>
          <a:xfrm>
            <a:off x="1010687" y="1192696"/>
            <a:ext cx="10170626" cy="521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A32F22-9A1B-48A5-86D6-6BA9DBBB4410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Dashboard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00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771867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1: Dashboard &amp; Metric Stats </a:t>
            </a:r>
          </a:p>
        </p:txBody>
      </p:sp>
    </p:spTree>
    <p:extLst>
      <p:ext uri="{BB962C8B-B14F-4D97-AF65-F5344CB8AC3E}">
        <p14:creationId xmlns:p14="http://schemas.microsoft.com/office/powerpoint/2010/main" val="2736240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829BCCE-AB02-4AB6-BEC3-F3BA3A3F4DC3}"/>
              </a:ext>
            </a:extLst>
          </p:cNvPr>
          <p:cNvSpPr/>
          <p:nvPr/>
        </p:nvSpPr>
        <p:spPr>
          <a:xfrm>
            <a:off x="2351696" y="1633861"/>
            <a:ext cx="7488608" cy="4298128"/>
          </a:xfrm>
          <a:prstGeom prst="round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Create a Dashboard – AWS-foundation-dashboard.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Add widgets for EC2, ELB and S3.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Graph Options.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Graphed Metrics.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Edit a widget.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Rename the graph.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View Statistics for metrics for a specific resource.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3CDAFC-9470-4366-A2C7-C30A08E381FD}"/>
              </a:ext>
            </a:extLst>
          </p:cNvPr>
          <p:cNvSpPr txBox="1"/>
          <p:nvPr/>
        </p:nvSpPr>
        <p:spPr>
          <a:xfrm>
            <a:off x="296043" y="368255"/>
            <a:ext cx="6343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Demo 1: Dashboard &amp; Metric stats</a:t>
            </a:r>
          </a:p>
        </p:txBody>
      </p:sp>
    </p:spTree>
    <p:extLst>
      <p:ext uri="{BB962C8B-B14F-4D97-AF65-F5344CB8AC3E}">
        <p14:creationId xmlns:p14="http://schemas.microsoft.com/office/powerpoint/2010/main" val="299784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6247683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CloudWatch Alarm</a:t>
            </a:r>
          </a:p>
        </p:txBody>
      </p:sp>
    </p:spTree>
    <p:extLst>
      <p:ext uri="{BB962C8B-B14F-4D97-AF65-F5344CB8AC3E}">
        <p14:creationId xmlns:p14="http://schemas.microsoft.com/office/powerpoint/2010/main" val="1937554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CF7D6485-FA26-4B12-9F11-0CF4EF432D96}"/>
              </a:ext>
            </a:extLst>
          </p:cNvPr>
          <p:cNvSpPr txBox="1">
            <a:spLocks/>
          </p:cNvSpPr>
          <p:nvPr/>
        </p:nvSpPr>
        <p:spPr>
          <a:xfrm>
            <a:off x="3653126" y="2029737"/>
            <a:ext cx="4885746" cy="113207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400" dirty="0">
                <a:solidFill>
                  <a:prstClr val="black"/>
                </a:solidFill>
                <a:latin typeface="Raleway"/>
                <a:cs typeface="Chalkboard SE Regular"/>
              </a:rPr>
              <a:t>Alarms watch over metrics and metrics only.</a:t>
            </a:r>
          </a:p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400" dirty="0">
                <a:solidFill>
                  <a:prstClr val="black"/>
                </a:solidFill>
                <a:latin typeface="Raleway"/>
                <a:cs typeface="Chalkboard SE Regular"/>
              </a:rPr>
              <a:t>Alarms can be set to take action based on metrics data.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3EECC4B-B618-4499-87AA-20ECDFBD745A}"/>
              </a:ext>
            </a:extLst>
          </p:cNvPr>
          <p:cNvGrpSpPr/>
          <p:nvPr/>
        </p:nvGrpSpPr>
        <p:grpSpPr>
          <a:xfrm>
            <a:off x="2438463" y="3497346"/>
            <a:ext cx="7529240" cy="2670143"/>
            <a:chOff x="1828847" y="2623009"/>
            <a:chExt cx="5646930" cy="2002607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A4C000E5-7DD0-489B-BF7A-D813E620DE10}"/>
                </a:ext>
              </a:extLst>
            </p:cNvPr>
            <p:cNvSpPr/>
            <p:nvPr/>
          </p:nvSpPr>
          <p:spPr>
            <a:xfrm>
              <a:off x="1828847" y="2877533"/>
              <a:ext cx="1866507" cy="3676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CPUUtilization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4AAF3D30-FB49-4331-9EC7-4EE87A3B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696" y="2713878"/>
              <a:ext cx="700698" cy="70069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626A85F-8249-4BA6-83D0-91D40017EFEF}"/>
                </a:ext>
              </a:extLst>
            </p:cNvPr>
            <p:cNvSpPr/>
            <p:nvPr/>
          </p:nvSpPr>
          <p:spPr>
            <a:xfrm>
              <a:off x="1837433" y="4003447"/>
              <a:ext cx="1866507" cy="3676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BytesDownloaded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F06D7D95-6A80-42F3-ABCE-B13BD6E5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696" y="3836921"/>
              <a:ext cx="700698" cy="700698"/>
            </a:xfrm>
            <a:prstGeom prst="rect">
              <a:avLst/>
            </a:prstGeom>
          </p:spPr>
        </p:pic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C4AC6355-FA5B-46D1-A67B-6F1E442B4644}"/>
                </a:ext>
              </a:extLst>
            </p:cNvPr>
            <p:cNvSpPr/>
            <p:nvPr/>
          </p:nvSpPr>
          <p:spPr>
            <a:xfrm rot="5400000">
              <a:off x="3633240" y="2729061"/>
              <a:ext cx="876693" cy="664590"/>
            </a:xfrm>
            <a:prstGeom prst="triangle">
              <a:avLst/>
            </a:prstGeom>
            <a:gradFill>
              <a:gsLst>
                <a:gs pos="2000">
                  <a:srgbClr val="92D050"/>
                </a:gs>
                <a:gs pos="85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6FB74E82-1D91-449D-AEA0-9BB0ADEC64E6}"/>
                </a:ext>
              </a:extLst>
            </p:cNvPr>
            <p:cNvSpPr/>
            <p:nvPr/>
          </p:nvSpPr>
          <p:spPr>
            <a:xfrm rot="5400000">
              <a:off x="3657985" y="3854975"/>
              <a:ext cx="876693" cy="664590"/>
            </a:xfrm>
            <a:prstGeom prst="triangle">
              <a:avLst/>
            </a:prstGeom>
            <a:gradFill>
              <a:gsLst>
                <a:gs pos="2000">
                  <a:srgbClr val="92D050"/>
                </a:gs>
                <a:gs pos="9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BE8B2E4D-FEE8-47EC-9DA8-ABD67E5DEC61}"/>
                </a:ext>
              </a:extLst>
            </p:cNvPr>
            <p:cNvSpPr/>
            <p:nvPr/>
          </p:nvSpPr>
          <p:spPr>
            <a:xfrm>
              <a:off x="5361344" y="2879148"/>
              <a:ext cx="983974" cy="366032"/>
            </a:xfrm>
            <a:prstGeom prst="round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Action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="" xmlns:a16="http://schemas.microsoft.com/office/drawing/2014/main" id="{B54F5071-5225-4C22-9826-EBC3AFB218EB}"/>
                </a:ext>
              </a:extLst>
            </p:cNvPr>
            <p:cNvSpPr/>
            <p:nvPr/>
          </p:nvSpPr>
          <p:spPr>
            <a:xfrm>
              <a:off x="5361344" y="4005061"/>
              <a:ext cx="983974" cy="366032"/>
            </a:xfrm>
            <a:prstGeom prst="round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351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Action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53B89856-010E-4496-9503-62CB8614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333" y="2816205"/>
              <a:ext cx="408586" cy="4903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3DBACC5D-D2A8-4A5D-A35F-22DB947E8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474" y="3942119"/>
              <a:ext cx="490303" cy="49030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72F452DD-DFE4-4687-9ACE-63848F3F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582" y="3061356"/>
              <a:ext cx="340761" cy="2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B7D12B3-3146-4F5D-B594-87151E672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582" y="4186013"/>
              <a:ext cx="340761" cy="2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570C4CCB-BD69-41B2-BA81-417C70AC5C56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6345317" y="3061357"/>
              <a:ext cx="681015" cy="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A85D2717-0E61-481C-ACF1-81567210AB41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6345316" y="4187270"/>
              <a:ext cx="640157" cy="8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0692A0-E289-4B34-947B-5DA4EEC7EEBB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Alarm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31" name="Rounded Rectangle 24">
            <a:extLst>
              <a:ext uri="{FF2B5EF4-FFF2-40B4-BE49-F238E27FC236}">
                <a16:creationId xmlns="" xmlns:a16="http://schemas.microsoft.com/office/drawing/2014/main" id="{354604B5-B78C-4331-B8B5-652AB52EB4DA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Alarm</a:t>
            </a:r>
          </a:p>
        </p:txBody>
      </p:sp>
    </p:spTree>
    <p:extLst>
      <p:ext uri="{BB962C8B-B14F-4D97-AF65-F5344CB8AC3E}">
        <p14:creationId xmlns:p14="http://schemas.microsoft.com/office/powerpoint/2010/main" val="67382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8041BE8A-844C-4C8B-8725-8FB5D93888AC}"/>
              </a:ext>
            </a:extLst>
          </p:cNvPr>
          <p:cNvSpPr txBox="1">
            <a:spLocks/>
          </p:cNvSpPr>
          <p:nvPr/>
        </p:nvSpPr>
        <p:spPr>
          <a:xfrm>
            <a:off x="8197934" y="2044845"/>
            <a:ext cx="3694037" cy="3018851"/>
          </a:xfrm>
          <a:solidFill>
            <a:schemeClr val="tx2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lnSpc>
                <a:spcPct val="150000"/>
              </a:lnSpc>
              <a:spcBef>
                <a:spcPts val="1333"/>
              </a:spcBef>
              <a:buNone/>
            </a:pPr>
            <a:r>
              <a:rPr lang="en-IN" sz="1800" b="1" dirty="0">
                <a:solidFill>
                  <a:prstClr val="black"/>
                </a:solidFill>
                <a:latin typeface="Raleway"/>
                <a:cs typeface="Chalkboard SE Regular"/>
              </a:rPr>
              <a:t>Alarm States</a:t>
            </a:r>
          </a:p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OK – Within Threshold.</a:t>
            </a:r>
          </a:p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ALARM – Crossed Threshold.</a:t>
            </a:r>
          </a:p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2"/>
              </a:buBlip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INSUFFICIENT_DATA – Metric not available/ Missing data (Good, Bad, Ignore, Missing).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CD18E5AD-626F-4E0B-BB67-458CE89D89A9}"/>
              </a:ext>
            </a:extLst>
          </p:cNvPr>
          <p:cNvGrpSpPr/>
          <p:nvPr/>
        </p:nvGrpSpPr>
        <p:grpSpPr>
          <a:xfrm>
            <a:off x="105870" y="3032506"/>
            <a:ext cx="7908067" cy="3168431"/>
            <a:chOff x="1853084" y="1543053"/>
            <a:chExt cx="5439756" cy="233122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31ABC91A-41BB-468F-B07B-4F3B03B7DA63}"/>
                </a:ext>
              </a:extLst>
            </p:cNvPr>
            <p:cNvSpPr txBox="1"/>
            <p:nvPr/>
          </p:nvSpPr>
          <p:spPr>
            <a:xfrm>
              <a:off x="1853084" y="2489753"/>
              <a:ext cx="624529" cy="249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CPU Util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1C93303-3B93-48C1-858D-971677728CBE}"/>
                </a:ext>
              </a:extLst>
            </p:cNvPr>
            <p:cNvSpPr txBox="1"/>
            <p:nvPr/>
          </p:nvSpPr>
          <p:spPr>
            <a:xfrm>
              <a:off x="3990562" y="3625180"/>
              <a:ext cx="767798" cy="249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Time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CF9DC0A9-1910-464D-A80F-2874BED31C06}"/>
                </a:ext>
              </a:extLst>
            </p:cNvPr>
            <p:cNvGrpSpPr/>
            <p:nvPr/>
          </p:nvGrpSpPr>
          <p:grpSpPr>
            <a:xfrm>
              <a:off x="2485629" y="1543053"/>
              <a:ext cx="4807211" cy="2064857"/>
              <a:chOff x="1790170" y="2057402"/>
              <a:chExt cx="6409615" cy="2753143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="" xmlns:a16="http://schemas.microsoft.com/office/drawing/2014/main" id="{0C1D65EC-5B73-439F-BDE1-8577B4B8C1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109" y="2057402"/>
                <a:ext cx="0" cy="2753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="" xmlns:a16="http://schemas.microsoft.com/office/drawing/2014/main" id="{5C83FA6B-F6D5-499B-A98D-AE7637B80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0170" y="4810542"/>
                <a:ext cx="6409615" cy="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FAF29745-DCE4-4AAF-A46F-F567473A7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061" y="2126974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8D6B2F19-B6E6-4D16-9CF9-4F0D2F013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6269" y="2126974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CB4D14E8-843F-4B3A-8A66-6400FC934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6600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FDAF6A5-1FC5-4C21-8A60-F4C39EF42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748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456FDA02-6B66-4D89-9427-299F2C530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6896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630D4A19-D4F9-4D67-82B8-A1E854992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6983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F2239FBC-6956-4837-854E-48CAA14CC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7131" y="2126974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E3C07751-87CC-402F-8970-A198B1EFD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7278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D4AF884B-00B4-40F1-94BC-DDA339F3D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292" y="2126974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14301264-A7EB-483F-9F4B-7D48524C3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39" y="2117035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946ADAB4-B122-4B7A-B57E-9F1F9ABB6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0891" y="2120348"/>
                <a:ext cx="0" cy="26835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50A84618-407F-460D-B09B-55CF35E7B763}"/>
                </a:ext>
              </a:extLst>
            </p:cNvPr>
            <p:cNvCxnSpPr>
              <a:cxnSpLocks/>
            </p:cNvCxnSpPr>
            <p:nvPr/>
          </p:nvCxnSpPr>
          <p:spPr>
            <a:xfrm>
              <a:off x="2493083" y="2318303"/>
              <a:ext cx="4397221" cy="0"/>
            </a:xfrm>
            <a:prstGeom prst="line">
              <a:avLst/>
            </a:prstGeom>
            <a:ln w="158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FD2100CE-2ECD-4443-9C3D-3417448F38BB}"/>
                </a:ext>
              </a:extLst>
            </p:cNvPr>
            <p:cNvGrpSpPr/>
            <p:nvPr/>
          </p:nvGrpSpPr>
          <p:grpSpPr>
            <a:xfrm>
              <a:off x="2493083" y="1841225"/>
              <a:ext cx="4397221" cy="1133062"/>
              <a:chOff x="1800109" y="2454965"/>
              <a:chExt cx="5862961" cy="151074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9959CFA2-9375-4262-B1F7-2CCD39825E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109" y="3816627"/>
                <a:ext cx="490330" cy="149087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E791CD66-A285-4FB5-9556-A847E9D9B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0439" y="2683565"/>
                <a:ext cx="482578" cy="1133062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F390D6DC-EDA8-4D8A-9C35-F4E57A20C186}"/>
                  </a:ext>
                </a:extLst>
              </p:cNvPr>
              <p:cNvCxnSpPr/>
              <p:nvPr/>
            </p:nvCxnSpPr>
            <p:spPr>
              <a:xfrm flipV="1">
                <a:off x="2773018" y="2454965"/>
                <a:ext cx="520148" cy="228600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81B4459-F350-479C-8DC7-A20E8F56E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6600" y="2454965"/>
                <a:ext cx="520148" cy="114300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0F62C911-9F4E-4E29-B269-31F8697DB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748" y="2575891"/>
                <a:ext cx="526961" cy="1240736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354017D5-B4C3-4F18-BE9E-F65A4105697C}"/>
                  </a:ext>
                </a:extLst>
              </p:cNvPr>
              <p:cNvCxnSpPr/>
              <p:nvPr/>
            </p:nvCxnSpPr>
            <p:spPr>
              <a:xfrm flipV="1">
                <a:off x="4323709" y="3658224"/>
                <a:ext cx="523274" cy="148463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DD321125-246B-4517-AFFF-417169C48818}"/>
                  </a:ext>
                </a:extLst>
              </p:cNvPr>
              <p:cNvCxnSpPr/>
              <p:nvPr/>
            </p:nvCxnSpPr>
            <p:spPr>
              <a:xfrm>
                <a:off x="4837043" y="3658224"/>
                <a:ext cx="530088" cy="0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0E3496C2-DF3C-42DF-9B41-BC7C0140B514}"/>
                  </a:ext>
                </a:extLst>
              </p:cNvPr>
              <p:cNvCxnSpPr/>
              <p:nvPr/>
            </p:nvCxnSpPr>
            <p:spPr>
              <a:xfrm flipV="1">
                <a:off x="5367131" y="2683565"/>
                <a:ext cx="520147" cy="974659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7B43E24E-0210-49E7-8855-B2E393ED16DA}"/>
                  </a:ext>
                </a:extLst>
              </p:cNvPr>
              <p:cNvCxnSpPr/>
              <p:nvPr/>
            </p:nvCxnSpPr>
            <p:spPr>
              <a:xfrm flipV="1">
                <a:off x="5887278" y="2569265"/>
                <a:ext cx="466388" cy="114300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5ADF2108-8007-4DD5-A692-B482D4438D98}"/>
                  </a:ext>
                </a:extLst>
              </p:cNvPr>
              <p:cNvCxnSpPr/>
              <p:nvPr/>
            </p:nvCxnSpPr>
            <p:spPr>
              <a:xfrm>
                <a:off x="6353666" y="2569265"/>
                <a:ext cx="526773" cy="1018761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F3690D91-21CD-4D18-AA0F-22A3CB01B6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39" y="3588026"/>
                <a:ext cx="782631" cy="144429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A6776AE-A601-4CB0-AB5D-73E02A1EDB95}"/>
                </a:ext>
              </a:extLst>
            </p:cNvPr>
            <p:cNvSpPr txBox="1"/>
            <p:nvPr/>
          </p:nvSpPr>
          <p:spPr>
            <a:xfrm>
              <a:off x="6845578" y="2176670"/>
              <a:ext cx="447261" cy="249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75%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AF15474B-F0BC-45A5-956B-27A21BD918DA}"/>
                </a:ext>
              </a:extLst>
            </p:cNvPr>
            <p:cNvCxnSpPr>
              <a:cxnSpLocks/>
            </p:cNvCxnSpPr>
            <p:nvPr/>
          </p:nvCxnSpPr>
          <p:spPr>
            <a:xfrm>
              <a:off x="3061254" y="2348120"/>
              <a:ext cx="11032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285DD50D-DF95-475B-9993-8332256B228A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61" y="2348120"/>
              <a:ext cx="7677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99D8E54-A40B-4CA3-9664-ADFE9F362601}"/>
                </a:ext>
              </a:extLst>
            </p:cNvPr>
            <p:cNvSpPr/>
            <p:nvPr/>
          </p:nvSpPr>
          <p:spPr>
            <a:xfrm>
              <a:off x="2500538" y="2333677"/>
              <a:ext cx="4389766" cy="126428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0907B081-BA89-4A20-8DF9-CB382241642E}"/>
                </a:ext>
              </a:extLst>
            </p:cNvPr>
            <p:cNvSpPr/>
            <p:nvPr/>
          </p:nvSpPr>
          <p:spPr>
            <a:xfrm>
              <a:off x="3066224" y="1824812"/>
              <a:ext cx="1102116" cy="48453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1B05C64D-3A3F-4BCA-AAF0-1CC5B19CA8B9}"/>
                </a:ext>
              </a:extLst>
            </p:cNvPr>
            <p:cNvSpPr/>
            <p:nvPr/>
          </p:nvSpPr>
          <p:spPr>
            <a:xfrm>
              <a:off x="5378201" y="1824812"/>
              <a:ext cx="751758" cy="48453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white"/>
                </a:solidFill>
                <a:latin typeface="Chalkboard SE Regular"/>
                <a:cs typeface="Chalkboard SE Regular"/>
              </a:endParaRPr>
            </a:p>
          </p:txBody>
        </p:sp>
      </p:grpSp>
      <p:sp>
        <p:nvSpPr>
          <p:cNvPr id="50" name="Rounded Rectangle 24">
            <a:extLst>
              <a:ext uri="{FF2B5EF4-FFF2-40B4-BE49-F238E27FC236}">
                <a16:creationId xmlns="" xmlns:a16="http://schemas.microsoft.com/office/drawing/2014/main" id="{15EF4198-44DD-4B18-BD5D-ADD8088897E4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Alarm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32F3004-F6A6-4DE7-93FD-41ED681E2FB1}"/>
              </a:ext>
            </a:extLst>
          </p:cNvPr>
          <p:cNvSpPr/>
          <p:nvPr/>
        </p:nvSpPr>
        <p:spPr>
          <a:xfrm>
            <a:off x="966549" y="2303792"/>
            <a:ext cx="6783554" cy="416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  <a:spcBef>
                <a:spcPts val="1333"/>
              </a:spcBef>
            </a:pPr>
            <a:r>
              <a:rPr lang="en-IN" sz="1600" dirty="0">
                <a:solidFill>
                  <a:prstClr val="black"/>
                </a:solidFill>
                <a:latin typeface="Raleway"/>
                <a:cs typeface="Chalkboard SE Regular"/>
              </a:rPr>
              <a:t>Alarm Threshold and Period. (Threshold of 75% for 3 consecutive times)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BB04265-B7DA-4CAB-BFE6-C142EB44A45A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Alarm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30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675282"/>
            <a:ext cx="539954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2: Alarm</a:t>
            </a:r>
          </a:p>
        </p:txBody>
      </p:sp>
    </p:spTree>
    <p:extLst>
      <p:ext uri="{BB962C8B-B14F-4D97-AF65-F5344CB8AC3E}">
        <p14:creationId xmlns:p14="http://schemas.microsoft.com/office/powerpoint/2010/main" val="1037985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358EEAD-4444-4928-AADE-B9E9C7CFC45B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Demo 2: Alarm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15" name="Rounded Rectangle 24">
            <a:extLst>
              <a:ext uri="{FF2B5EF4-FFF2-40B4-BE49-F238E27FC236}">
                <a16:creationId xmlns="" xmlns:a16="http://schemas.microsoft.com/office/drawing/2014/main" id="{88953E5F-EDA9-4E5A-BBF7-753F320BAB9C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Alarm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1D3D4EEF-E59A-46BA-8527-0A27A8105712}"/>
              </a:ext>
            </a:extLst>
          </p:cNvPr>
          <p:cNvSpPr/>
          <p:nvPr/>
        </p:nvSpPr>
        <p:spPr>
          <a:xfrm>
            <a:off x="2351695" y="2141861"/>
            <a:ext cx="7488608" cy="3685194"/>
          </a:xfrm>
          <a:prstGeom prst="round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Create an Alarm.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Alarm should monitor CPU Utilization of an EC2 instance.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Decide on the Threshold and period.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Provision all the 3 actions – SNS, Auto Scale and EC2 instance termination.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Create Billing Alarm.</a:t>
            </a:r>
          </a:p>
        </p:txBody>
      </p:sp>
    </p:spTree>
    <p:extLst>
      <p:ext uri="{BB962C8B-B14F-4D97-AF65-F5344CB8AC3E}">
        <p14:creationId xmlns:p14="http://schemas.microsoft.com/office/powerpoint/2010/main" val="2513835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1" y="2675282"/>
            <a:ext cx="5399544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CloudWatch Logs</a:t>
            </a:r>
          </a:p>
        </p:txBody>
      </p:sp>
    </p:spTree>
    <p:extLst>
      <p:ext uri="{BB962C8B-B14F-4D97-AF65-F5344CB8AC3E}">
        <p14:creationId xmlns:p14="http://schemas.microsoft.com/office/powerpoint/2010/main" val="403917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789222" y="3043352"/>
            <a:ext cx="7691838" cy="771296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Amazon Resource Name</a:t>
            </a:r>
          </a:p>
        </p:txBody>
      </p:sp>
    </p:spTree>
    <p:extLst>
      <p:ext uri="{BB962C8B-B14F-4D97-AF65-F5344CB8AC3E}">
        <p14:creationId xmlns:p14="http://schemas.microsoft.com/office/powerpoint/2010/main" val="1547694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ADAE9AC-7C25-4956-B45B-CE6E803898D5}"/>
              </a:ext>
            </a:extLst>
          </p:cNvPr>
          <p:cNvGrpSpPr/>
          <p:nvPr/>
        </p:nvGrpSpPr>
        <p:grpSpPr>
          <a:xfrm>
            <a:off x="2716692" y="3217143"/>
            <a:ext cx="6758612" cy="3156162"/>
            <a:chOff x="2168165" y="2055887"/>
            <a:chExt cx="5817826" cy="2703306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5666A685-CD7D-4488-8FAF-B65FDAD38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760" y="2055888"/>
              <a:ext cx="928650" cy="96304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94B84509-B247-4C0F-B6F0-7A1DDD55EAA3}"/>
                </a:ext>
              </a:extLst>
            </p:cNvPr>
            <p:cNvSpPr/>
            <p:nvPr/>
          </p:nvSpPr>
          <p:spPr>
            <a:xfrm>
              <a:off x="2599443" y="2654007"/>
              <a:ext cx="678730" cy="209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black"/>
                  </a:solidFill>
                  <a:latin typeface="Chalkboard SE Regular"/>
                  <a:cs typeface="Chalkboard SE Regular"/>
                </a:rPr>
                <a:t>agent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195F7DFE-21A1-4C52-A0E8-6A5BEAAB4988}"/>
                </a:ext>
              </a:extLst>
            </p:cNvPr>
            <p:cNvGrpSpPr/>
            <p:nvPr/>
          </p:nvGrpSpPr>
          <p:grpSpPr>
            <a:xfrm>
              <a:off x="5692928" y="2055887"/>
              <a:ext cx="872842" cy="963046"/>
              <a:chOff x="4944780" y="3184244"/>
              <a:chExt cx="1163789" cy="128406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5D011134-B405-4224-977D-69DA57AA1D07}"/>
                  </a:ext>
                </a:extLst>
              </p:cNvPr>
              <p:cNvSpPr/>
              <p:nvPr/>
            </p:nvSpPr>
            <p:spPr>
              <a:xfrm>
                <a:off x="4944780" y="3184244"/>
                <a:ext cx="1163789" cy="1284061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halkboard SE Regular"/>
                  <a:cs typeface="Chalkboard SE Regular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="" xmlns:a16="http://schemas.microsoft.com/office/drawing/2014/main" id="{283C5745-7065-4CC0-8B8E-D37A1C9D0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195" y="3277377"/>
                <a:ext cx="967105" cy="1097794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AC6F60EA-4873-4347-BDF3-9E81752F612D}"/>
                </a:ext>
              </a:extLst>
            </p:cNvPr>
            <p:cNvCxnSpPr>
              <a:stCxn id="15" idx="3"/>
              <a:endCxn id="30" idx="1"/>
            </p:cNvCxnSpPr>
            <p:nvPr/>
          </p:nvCxnSpPr>
          <p:spPr>
            <a:xfrm flipV="1">
              <a:off x="3278172" y="2537410"/>
              <a:ext cx="2414756" cy="22128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2C7846BA-FEAD-4A53-9ADD-DC01B5935F4A}"/>
                </a:ext>
              </a:extLst>
            </p:cNvPr>
            <p:cNvSpPr/>
            <p:nvPr/>
          </p:nvSpPr>
          <p:spPr>
            <a:xfrm>
              <a:off x="2849685" y="3272443"/>
              <a:ext cx="5136306" cy="36057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CLI plug-in which pushes data to CloudWatch Logs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ED8D4365-3CF5-4D21-96BF-80BDC3B68067}"/>
                </a:ext>
              </a:extLst>
            </p:cNvPr>
            <p:cNvSpPr/>
            <p:nvPr/>
          </p:nvSpPr>
          <p:spPr>
            <a:xfrm>
              <a:off x="2849685" y="3835531"/>
              <a:ext cx="5136306" cy="36057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Script which runs “aws logs push” command to send data to CW Logs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64472AC2-5CFA-4BCA-A36D-0F01408CBBF0}"/>
                </a:ext>
              </a:extLst>
            </p:cNvPr>
            <p:cNvSpPr/>
            <p:nvPr/>
          </p:nvSpPr>
          <p:spPr>
            <a:xfrm>
              <a:off x="2849683" y="4398618"/>
              <a:ext cx="5136308" cy="36057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Cronjob which ensures that the agent daemon runs all the time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1A57E4DE-937C-4545-A2A8-3B5B90BCB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8166" y="2758699"/>
              <a:ext cx="1" cy="694031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C1453552-1F90-4F3C-AA70-9141AB22A806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2168165" y="2758699"/>
              <a:ext cx="431277" cy="0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7EF290AD-237D-4683-870E-69BFEE820FC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2168166" y="3452730"/>
              <a:ext cx="681520" cy="1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31C1016-B417-4270-8591-FF604FB1F629}"/>
                </a:ext>
              </a:extLst>
            </p:cNvPr>
            <p:cNvCxnSpPr>
              <a:cxnSpLocks/>
            </p:cNvCxnSpPr>
            <p:nvPr/>
          </p:nvCxnSpPr>
          <p:spPr>
            <a:xfrm>
              <a:off x="2168165" y="3452729"/>
              <a:ext cx="0" cy="570158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1584511E-DB24-4CDC-900F-0B725BB7D437}"/>
                </a:ext>
              </a:extLst>
            </p:cNvPr>
            <p:cNvCxnSpPr/>
            <p:nvPr/>
          </p:nvCxnSpPr>
          <p:spPr>
            <a:xfrm>
              <a:off x="2168167" y="4015817"/>
              <a:ext cx="681518" cy="0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BE486013-D00D-4401-A6F4-9B43A23DBC7B}"/>
                </a:ext>
              </a:extLst>
            </p:cNvPr>
            <p:cNvCxnSpPr>
              <a:cxnSpLocks/>
            </p:cNvCxnSpPr>
            <p:nvPr/>
          </p:nvCxnSpPr>
          <p:spPr>
            <a:xfrm>
              <a:off x="2168165" y="4015816"/>
              <a:ext cx="0" cy="570158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C597ADF5-ABE6-4581-A32E-CD5798552D6A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2168166" y="4578905"/>
              <a:ext cx="681518" cy="1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5">
              <a:extLst>
                <a:ext uri="{FF2B5EF4-FFF2-40B4-BE49-F238E27FC236}">
                  <a16:creationId xmlns="" xmlns:a16="http://schemas.microsoft.com/office/drawing/2014/main" id="{ACDAED44-2938-4BD8-8874-C3BB0040F93B}"/>
                </a:ext>
              </a:extLst>
            </p:cNvPr>
            <p:cNvSpPr/>
            <p:nvPr/>
          </p:nvSpPr>
          <p:spPr>
            <a:xfrm>
              <a:off x="2599443" y="2203866"/>
              <a:ext cx="678728" cy="21416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41746026-5CA5-40CF-90E4-DCE1382766AE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2937422" y="2418031"/>
              <a:ext cx="1385" cy="2359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24">
            <a:extLst>
              <a:ext uri="{FF2B5EF4-FFF2-40B4-BE49-F238E27FC236}">
                <a16:creationId xmlns="" xmlns:a16="http://schemas.microsoft.com/office/drawing/2014/main" id="{57415077-42B5-48B7-9F7D-A06E27FAECB1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Logs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D1DE7C49-F20C-4DCA-AFFE-B6140740E4CB}"/>
              </a:ext>
            </a:extLst>
          </p:cNvPr>
          <p:cNvSpPr/>
          <p:nvPr/>
        </p:nvSpPr>
        <p:spPr>
          <a:xfrm>
            <a:off x="1364972" y="1878489"/>
            <a:ext cx="9462053" cy="957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4"/>
              </a:buBlip>
            </a:pPr>
            <a:r>
              <a:rPr lang="en-IN" sz="1400" dirty="0">
                <a:solidFill>
                  <a:prstClr val="black"/>
                </a:solidFill>
                <a:latin typeface="Raleway"/>
                <a:cs typeface="Chalkboard SE Regular"/>
              </a:rPr>
              <a:t>CloudWatch logs are used to monitor, store and access log files from various AWS resources including EC2 etc.</a:t>
            </a:r>
          </a:p>
          <a:p>
            <a:pPr defTabSz="1219170">
              <a:lnSpc>
                <a:spcPct val="150000"/>
              </a:lnSpc>
              <a:spcBef>
                <a:spcPts val="1333"/>
              </a:spcBef>
              <a:buBlip>
                <a:blip r:embed="rId4"/>
              </a:buBlip>
            </a:pPr>
            <a:r>
              <a:rPr lang="en-IN" sz="1400" dirty="0">
                <a:solidFill>
                  <a:prstClr val="black"/>
                </a:solidFill>
                <a:latin typeface="Raleway"/>
                <a:cs typeface="Chalkboard SE Regular"/>
              </a:rPr>
              <a:t>How does it work: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D3FAC3F-BA13-428F-A30B-EAC41E0CCDC6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Logs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04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E9D3E686-F5D6-4966-80CE-A3CF04EBCAF2}"/>
              </a:ext>
            </a:extLst>
          </p:cNvPr>
          <p:cNvSpPr/>
          <p:nvPr/>
        </p:nvSpPr>
        <p:spPr>
          <a:xfrm>
            <a:off x="967538" y="2141914"/>
            <a:ext cx="3761452" cy="104706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halkboard SE Regular"/>
                <a:cs typeface="Chalkboard SE Regular"/>
              </a:rPr>
              <a:t>Log Events: Record of some activity recorded by the application being monitored.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7F750C4-288B-4F21-988E-F8B8B4E262B6}"/>
              </a:ext>
            </a:extLst>
          </p:cNvPr>
          <p:cNvSpPr/>
          <p:nvPr/>
        </p:nvSpPr>
        <p:spPr>
          <a:xfrm>
            <a:off x="967538" y="3389074"/>
            <a:ext cx="3761452" cy="82136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halkboard SE Regular"/>
                <a:cs typeface="Chalkboard SE Regular"/>
              </a:rPr>
              <a:t>Log Streams: Sequence of log events from the same source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DDE3277B-4F76-433B-81AD-7EBD0D687D4D}"/>
              </a:ext>
            </a:extLst>
          </p:cNvPr>
          <p:cNvSpPr/>
          <p:nvPr/>
        </p:nvSpPr>
        <p:spPr>
          <a:xfrm>
            <a:off x="967537" y="4507142"/>
            <a:ext cx="3761452" cy="7019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halkboard SE Regular"/>
                <a:cs typeface="Chalkboard SE Regular"/>
              </a:rPr>
              <a:t>Log Groups: Group of Log Streams.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6094E49C-F1D0-4C8A-AA00-613E98D6519C}"/>
              </a:ext>
            </a:extLst>
          </p:cNvPr>
          <p:cNvSpPr/>
          <p:nvPr/>
        </p:nvSpPr>
        <p:spPr>
          <a:xfrm>
            <a:off x="967535" y="5499606"/>
            <a:ext cx="3761452" cy="82868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halkboard SE Regular"/>
                <a:cs typeface="Chalkboard SE Regular"/>
              </a:rPr>
              <a:t>Metric Filters: Customized metrics created from received log data.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95C56CA-DEB5-4777-86CE-CBAA2FB5E3E1}"/>
              </a:ext>
            </a:extLst>
          </p:cNvPr>
          <p:cNvGrpSpPr/>
          <p:nvPr/>
        </p:nvGrpSpPr>
        <p:grpSpPr>
          <a:xfrm>
            <a:off x="5611758" y="2288022"/>
            <a:ext cx="2908340" cy="3625928"/>
            <a:chOff x="5692401" y="2763077"/>
            <a:chExt cx="2908340" cy="3625928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B39FEA6E-1CA0-452F-8EA3-04767A81D665}"/>
                </a:ext>
              </a:extLst>
            </p:cNvPr>
            <p:cNvSpPr/>
            <p:nvPr/>
          </p:nvSpPr>
          <p:spPr>
            <a:xfrm>
              <a:off x="5692401" y="2763077"/>
              <a:ext cx="2908340" cy="362592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defTabSz="914377"/>
              <a:r>
                <a:rPr lang="en-US" sz="1600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Log Group</a:t>
              </a:r>
            </a:p>
          </p:txBody>
        </p:sp>
        <p:sp>
          <p:nvSpPr>
            <p:cNvPr id="16" name="Rounded Rectangle 18">
              <a:extLst>
                <a:ext uri="{FF2B5EF4-FFF2-40B4-BE49-F238E27FC236}">
                  <a16:creationId xmlns="" xmlns:a16="http://schemas.microsoft.com/office/drawing/2014/main" id="{DCC2EB86-C4EA-4CD3-8308-AF817C2C802E}"/>
                </a:ext>
              </a:extLst>
            </p:cNvPr>
            <p:cNvSpPr/>
            <p:nvPr/>
          </p:nvSpPr>
          <p:spPr>
            <a:xfrm>
              <a:off x="6089873" y="3160573"/>
              <a:ext cx="2123088" cy="2816633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Stream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7ABC1FA-79EA-4399-86BF-DB633AFB719F}"/>
                </a:ext>
              </a:extLst>
            </p:cNvPr>
            <p:cNvSpPr/>
            <p:nvPr/>
          </p:nvSpPr>
          <p:spPr>
            <a:xfrm>
              <a:off x="6293400" y="3587152"/>
              <a:ext cx="1696531" cy="3587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Event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17FF7B1-C0A9-4844-BD50-FC945B574379}"/>
                </a:ext>
              </a:extLst>
            </p:cNvPr>
            <p:cNvSpPr/>
            <p:nvPr/>
          </p:nvSpPr>
          <p:spPr>
            <a:xfrm>
              <a:off x="6293400" y="4328819"/>
              <a:ext cx="1696531" cy="358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Event 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6ECAE43-44D7-4363-BE0E-3737B9B24C06}"/>
                </a:ext>
              </a:extLst>
            </p:cNvPr>
            <p:cNvSpPr/>
            <p:nvPr/>
          </p:nvSpPr>
          <p:spPr>
            <a:xfrm>
              <a:off x="6293400" y="5028987"/>
              <a:ext cx="1696531" cy="358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Event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092E74A-3123-4CBF-A335-A8FB173EB6BA}"/>
              </a:ext>
            </a:extLst>
          </p:cNvPr>
          <p:cNvGrpSpPr/>
          <p:nvPr/>
        </p:nvGrpSpPr>
        <p:grpSpPr>
          <a:xfrm>
            <a:off x="8998213" y="2288022"/>
            <a:ext cx="2569204" cy="3625928"/>
            <a:chOff x="8927639" y="2753383"/>
            <a:chExt cx="2569204" cy="3625928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0C971BFA-8A52-4774-A8F7-83E5B1898F5C}"/>
                </a:ext>
              </a:extLst>
            </p:cNvPr>
            <p:cNvSpPr/>
            <p:nvPr/>
          </p:nvSpPr>
          <p:spPr>
            <a:xfrm>
              <a:off x="8927639" y="2753383"/>
              <a:ext cx="2569204" cy="362592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defTabSz="914377"/>
              <a:r>
                <a:rPr lang="en-US" sz="1600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Log Group</a:t>
              </a:r>
            </a:p>
          </p:txBody>
        </p:sp>
        <p:sp>
          <p:nvSpPr>
            <p:cNvPr id="21" name="Rounded Rectangle 24">
              <a:extLst>
                <a:ext uri="{FF2B5EF4-FFF2-40B4-BE49-F238E27FC236}">
                  <a16:creationId xmlns="" xmlns:a16="http://schemas.microsoft.com/office/drawing/2014/main" id="{732D91F4-11C5-49FF-8A51-CD13051B1D8F}"/>
                </a:ext>
              </a:extLst>
            </p:cNvPr>
            <p:cNvSpPr/>
            <p:nvPr/>
          </p:nvSpPr>
          <p:spPr>
            <a:xfrm>
              <a:off x="9273453" y="2993039"/>
              <a:ext cx="1858683" cy="751940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Stream</a:t>
              </a:r>
            </a:p>
          </p:txBody>
        </p:sp>
        <p:sp>
          <p:nvSpPr>
            <p:cNvPr id="22" name="Rounded Rectangle 26">
              <a:extLst>
                <a:ext uri="{FF2B5EF4-FFF2-40B4-BE49-F238E27FC236}">
                  <a16:creationId xmlns="" xmlns:a16="http://schemas.microsoft.com/office/drawing/2014/main" id="{9FC64C41-99E9-43B2-93C9-6C89EB98EA16}"/>
                </a:ext>
              </a:extLst>
            </p:cNvPr>
            <p:cNvSpPr/>
            <p:nvPr/>
          </p:nvSpPr>
          <p:spPr>
            <a:xfrm>
              <a:off x="9273453" y="4144023"/>
              <a:ext cx="1858683" cy="751940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Stream</a:t>
              </a:r>
            </a:p>
          </p:txBody>
        </p:sp>
        <p:sp>
          <p:nvSpPr>
            <p:cNvPr id="23" name="Rounded Rectangle 27">
              <a:extLst>
                <a:ext uri="{FF2B5EF4-FFF2-40B4-BE49-F238E27FC236}">
                  <a16:creationId xmlns="" xmlns:a16="http://schemas.microsoft.com/office/drawing/2014/main" id="{231C787E-C1DD-4D46-9F7D-B3EA741525E6}"/>
                </a:ext>
              </a:extLst>
            </p:cNvPr>
            <p:cNvSpPr/>
            <p:nvPr/>
          </p:nvSpPr>
          <p:spPr>
            <a:xfrm>
              <a:off x="9295208" y="5225265"/>
              <a:ext cx="1858683" cy="751940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377"/>
              <a:r>
                <a:rPr lang="en-US" sz="1600" dirty="0">
                  <a:solidFill>
                    <a:prstClr val="white"/>
                  </a:solidFill>
                  <a:latin typeface="Chalkboard SE Regular"/>
                  <a:cs typeface="Chalkboard SE Regular"/>
                </a:rPr>
                <a:t>Log Stream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6933DF16-255C-4120-A810-0C02720D6A60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CloudWatch Log Components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C39C5A9-73D3-44BD-9A1F-F55780F12352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Logs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28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7643C01-A18A-4C8A-99A0-0477A2CBD896}"/>
              </a:ext>
            </a:extLst>
          </p:cNvPr>
          <p:cNvSpPr/>
          <p:nvPr/>
        </p:nvSpPr>
        <p:spPr>
          <a:xfrm>
            <a:off x="1445033" y="2376221"/>
            <a:ext cx="37529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marL="380990" indent="-380990" defTabSz="914377">
              <a:buBlip>
                <a:blip r:embed="rId2"/>
              </a:buBlip>
            </a:pPr>
            <a:r>
              <a:rPr lang="en-US" dirty="0">
                <a:solidFill>
                  <a:prstClr val="black"/>
                </a:solidFill>
                <a:latin typeface="Raleway"/>
                <a:cs typeface="Chalkboard SE Regular"/>
              </a:rPr>
              <a:t>Install and configure the agent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FC96ABDC-5916-4599-B7F9-EF30574022D2}"/>
              </a:ext>
            </a:extLst>
          </p:cNvPr>
          <p:cNvSpPr/>
          <p:nvPr/>
        </p:nvSpPr>
        <p:spPr>
          <a:xfrm>
            <a:off x="5633770" y="2317059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sudo yum install -y awslogs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3CDEA628-238B-426B-AAF3-EAEAC6FEFC9A}"/>
              </a:ext>
            </a:extLst>
          </p:cNvPr>
          <p:cNvSpPr/>
          <p:nvPr/>
        </p:nvSpPr>
        <p:spPr>
          <a:xfrm>
            <a:off x="5633768" y="3031093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/etc/awslogs/awscli.conf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83D54B48-F86C-445D-A07D-BC9F5F961DEB}"/>
              </a:ext>
            </a:extLst>
          </p:cNvPr>
          <p:cNvSpPr/>
          <p:nvPr/>
        </p:nvSpPr>
        <p:spPr>
          <a:xfrm>
            <a:off x="5633767" y="3745125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/etc/awslogs/awslogs.conf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9CB94DAE-9387-4F85-8841-8046EC0C4592}"/>
              </a:ext>
            </a:extLst>
          </p:cNvPr>
          <p:cNvSpPr/>
          <p:nvPr/>
        </p:nvSpPr>
        <p:spPr>
          <a:xfrm>
            <a:off x="5633770" y="4459397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sudo service start awslogs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E2988D10-BD1A-43B3-8102-09577E7E72A1}"/>
              </a:ext>
            </a:extLst>
          </p:cNvPr>
          <p:cNvSpPr/>
          <p:nvPr/>
        </p:nvSpPr>
        <p:spPr>
          <a:xfrm>
            <a:off x="5633767" y="5173191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/var/log/awslogs.log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B5B51A8-AE6B-4BFF-A510-8352FE3AA584}"/>
              </a:ext>
            </a:extLst>
          </p:cNvPr>
          <p:cNvSpPr/>
          <p:nvPr/>
        </p:nvSpPr>
        <p:spPr>
          <a:xfrm>
            <a:off x="5633770" y="5886986"/>
            <a:ext cx="5331853" cy="48076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sudo chkconfig awslogs on</a:t>
            </a:r>
          </a:p>
        </p:txBody>
      </p:sp>
      <p:sp>
        <p:nvSpPr>
          <p:cNvPr id="19" name="Rounded Rectangle 24">
            <a:extLst>
              <a:ext uri="{FF2B5EF4-FFF2-40B4-BE49-F238E27FC236}">
                <a16:creationId xmlns="" xmlns:a16="http://schemas.microsoft.com/office/drawing/2014/main" id="{968F4945-751A-4FAC-9756-21F1CDDC7585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Installing Logs 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859A8F4-AD85-4BB7-9C92-EA00BAC495E0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Logs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25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8BEC075-15EF-48D1-92E7-F1835C2E5679}"/>
              </a:ext>
            </a:extLst>
          </p:cNvPr>
          <p:cNvSpPr/>
          <p:nvPr/>
        </p:nvSpPr>
        <p:spPr>
          <a:xfrm>
            <a:off x="2095546" y="2176907"/>
            <a:ext cx="80009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marL="380990" indent="-380990" defTabSz="914377">
              <a:buBlip>
                <a:blip r:embed="rId2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Config File: Contains information needed by “aws logs push” command.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406AFF43-7082-40EB-A1B5-A049C4E3EF14}"/>
              </a:ext>
            </a:extLst>
          </p:cNvPr>
          <p:cNvSpPr/>
          <p:nvPr/>
        </p:nvSpPr>
        <p:spPr>
          <a:xfrm>
            <a:off x="3626446" y="2888307"/>
            <a:ext cx="4939108" cy="107770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General Section: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state_file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logging_config_file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5A1E607E-F661-4FFF-B8B0-0F0DCBF0426E}"/>
              </a:ext>
            </a:extLst>
          </p:cNvPr>
          <p:cNvSpPr/>
          <p:nvPr/>
        </p:nvSpPr>
        <p:spPr>
          <a:xfrm>
            <a:off x="3626446" y="4136847"/>
            <a:ext cx="4939108" cy="20772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Logstream Section: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log_group_name = value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log_stream_name = value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file = value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batch_count = integer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Raleway"/>
                <a:cs typeface="Chalkboard SE Regular"/>
              </a:rPr>
              <a:t>		batch_size = integer</a:t>
            </a:r>
          </a:p>
        </p:txBody>
      </p:sp>
      <p:sp>
        <p:nvSpPr>
          <p:cNvPr id="15" name="Rounded Rectangle 24">
            <a:extLst>
              <a:ext uri="{FF2B5EF4-FFF2-40B4-BE49-F238E27FC236}">
                <a16:creationId xmlns="" xmlns:a16="http://schemas.microsoft.com/office/drawing/2014/main" id="{1E84C57A-4BCE-4CB8-9FCE-7692107C97A9}"/>
              </a:ext>
            </a:extLst>
          </p:cNvPr>
          <p:cNvSpPr/>
          <p:nvPr/>
        </p:nvSpPr>
        <p:spPr>
          <a:xfrm>
            <a:off x="4246104" y="1163149"/>
            <a:ext cx="3699790" cy="501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Log Config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69E234-143E-4E71-87A3-527C4F84A006}"/>
              </a:ext>
            </a:extLst>
          </p:cNvPr>
          <p:cNvSpPr txBox="1"/>
          <p:nvPr/>
        </p:nvSpPr>
        <p:spPr>
          <a:xfrm>
            <a:off x="296043" y="368255"/>
            <a:ext cx="3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CloudWatch Logs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70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8155995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Demo 3: CloudWatch Logs</a:t>
            </a:r>
          </a:p>
        </p:txBody>
      </p:sp>
    </p:spTree>
    <p:extLst>
      <p:ext uri="{BB962C8B-B14F-4D97-AF65-F5344CB8AC3E}">
        <p14:creationId xmlns:p14="http://schemas.microsoft.com/office/powerpoint/2010/main" val="14418765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8A00D5-5F7F-4320-BE4E-C26BA68E7C93}"/>
              </a:ext>
            </a:extLst>
          </p:cNvPr>
          <p:cNvSpPr txBox="1"/>
          <p:nvPr/>
        </p:nvSpPr>
        <p:spPr>
          <a:xfrm>
            <a:off x="296043" y="368255"/>
            <a:ext cx="519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Demo 3: CloudWatch Logs</a:t>
            </a:r>
            <a:endParaRPr lang="en-IN" sz="3200" b="1" dirty="0">
              <a:solidFill>
                <a:schemeClr val="accent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6599310-2F3B-4F40-87C9-C6CD24B903AC}"/>
              </a:ext>
            </a:extLst>
          </p:cNvPr>
          <p:cNvSpPr/>
          <p:nvPr/>
        </p:nvSpPr>
        <p:spPr>
          <a:xfrm>
            <a:off x="2641695" y="1806499"/>
            <a:ext cx="6908609" cy="3245002"/>
          </a:xfrm>
          <a:prstGeom prst="round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Raleway"/>
                <a:cs typeface="Chalkboard SE Regular"/>
              </a:rPr>
              <a:t>Configure log agent in an EC2 instance.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Raleway"/>
                <a:cs typeface="Chalkboard SE Regular"/>
              </a:rPr>
              <a:t>Create log group.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Raleway"/>
                <a:cs typeface="Chalkboard SE Regular"/>
              </a:rPr>
              <a:t>Use Filter patterns.</a:t>
            </a:r>
          </a:p>
          <a:p>
            <a:pPr marL="380990" indent="-380990" defTabSz="91437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Raleway"/>
                <a:cs typeface="Chalkboard SE Regular"/>
              </a:rPr>
              <a:t>Export data to S3.</a:t>
            </a:r>
          </a:p>
        </p:txBody>
      </p:sp>
    </p:spTree>
    <p:extLst>
      <p:ext uri="{BB962C8B-B14F-4D97-AF65-F5344CB8AC3E}">
        <p14:creationId xmlns:p14="http://schemas.microsoft.com/office/powerpoint/2010/main" val="1998490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3385213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470171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12CDDE1D-0BDC-43C8-B2A8-6F2797612993}"/>
              </a:ext>
            </a:extLst>
          </p:cNvPr>
          <p:cNvSpPr/>
          <p:nvPr/>
        </p:nvSpPr>
        <p:spPr>
          <a:xfrm>
            <a:off x="1713559" y="1253645"/>
            <a:ext cx="8764882" cy="51026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Free Tier 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3 dashboards up to 50 metrics per month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Basic monitoring at 5 mins interval of EC2, EBS, ELB, RDS are free.</a:t>
            </a:r>
          </a:p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https://aws.amazon.com/cloudwatch/pricing/</a:t>
            </a:r>
          </a:p>
          <a:p>
            <a:pPr marL="380990" indent="-380990" defTabSz="914377">
              <a:lnSpc>
                <a:spcPct val="150000"/>
              </a:lnSpc>
              <a:buBlip>
                <a:blip r:embed="rId2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Pricing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Dashboards: $3.00 per dashboard per month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Detailed monitoring for EC2 instances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Custom Metrics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Alarms: $0.10 per alarm/month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CloudWatch Logs</a:t>
            </a:r>
          </a:p>
          <a:p>
            <a:pPr marL="838179" lvl="1" indent="-380990" defTabSz="914377">
              <a:lnSpc>
                <a:spcPct val="150000"/>
              </a:lnSpc>
              <a:buBlip>
                <a:blip r:embed="rId3"/>
              </a:buBlip>
            </a:pPr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CloudWatch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AE7136F-769B-46F9-AA20-E298FD6D54D8}"/>
              </a:ext>
            </a:extLst>
          </p:cNvPr>
          <p:cNvSpPr txBox="1"/>
          <p:nvPr/>
        </p:nvSpPr>
        <p:spPr>
          <a:xfrm>
            <a:off x="296042" y="368255"/>
            <a:ext cx="564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CloudWatch Pricing (us-east-1)</a:t>
            </a:r>
          </a:p>
        </p:txBody>
      </p:sp>
    </p:spTree>
    <p:extLst>
      <p:ext uri="{BB962C8B-B14F-4D97-AF65-F5344CB8AC3E}">
        <p14:creationId xmlns:p14="http://schemas.microsoft.com/office/powerpoint/2010/main" val="3642461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39117E43-011A-45C9-BDCA-5E4A44486AAE}"/>
              </a:ext>
            </a:extLst>
          </p:cNvPr>
          <p:cNvSpPr txBox="1">
            <a:spLocks/>
          </p:cNvSpPr>
          <p:nvPr/>
        </p:nvSpPr>
        <p:spPr>
          <a:xfrm>
            <a:off x="537430" y="2675282"/>
            <a:ext cx="5744100" cy="1507435"/>
          </a:xfrm>
          <a:prstGeom prst="rect">
            <a:avLst/>
          </a:prstGeom>
        </p:spPr>
        <p:txBody>
          <a:bodyPr lIns="0" anchor="ctr"/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None/>
              <a:defRPr sz="5333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5333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394195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50D9CE4-2B7F-477E-A800-007B61F0E96B}"/>
              </a:ext>
            </a:extLst>
          </p:cNvPr>
          <p:cNvGrpSpPr/>
          <p:nvPr/>
        </p:nvGrpSpPr>
        <p:grpSpPr>
          <a:xfrm>
            <a:off x="2183694" y="1699338"/>
            <a:ext cx="7824612" cy="4095001"/>
            <a:chOff x="1533558" y="1394561"/>
            <a:chExt cx="5868459" cy="3071251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4381362-5392-4497-9191-4930C9C3A3B1}"/>
                </a:ext>
              </a:extLst>
            </p:cNvPr>
            <p:cNvGrpSpPr/>
            <p:nvPr/>
          </p:nvGrpSpPr>
          <p:grpSpPr>
            <a:xfrm>
              <a:off x="3421495" y="1916933"/>
              <a:ext cx="872842" cy="963046"/>
              <a:chOff x="4944780" y="3184244"/>
              <a:chExt cx="1163789" cy="1284061"/>
            </a:xfrm>
          </p:grpSpPr>
          <p:sp>
            <p:nvSpPr>
              <p:cNvPr id="23" name="Rectangle: Rounded Corners 6">
                <a:extLst>
                  <a:ext uri="{FF2B5EF4-FFF2-40B4-BE49-F238E27FC236}">
                    <a16:creationId xmlns="" xmlns:a16="http://schemas.microsoft.com/office/drawing/2014/main" id="{171753A2-C5C1-46DB-8A36-C3BF1FFCDFBE}"/>
                  </a:ext>
                </a:extLst>
              </p:cNvPr>
              <p:cNvSpPr/>
              <p:nvPr/>
            </p:nvSpPr>
            <p:spPr>
              <a:xfrm>
                <a:off x="4944780" y="3184244"/>
                <a:ext cx="1163789" cy="1284061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halkboard SE Regular"/>
                  <a:cs typeface="Chalkboard SE Regular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C035AF6C-DEF7-4F12-8A83-41F224B29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195" y="3277377"/>
                <a:ext cx="967105" cy="1097794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D8EB5667-110D-4C81-82BD-F980B756AAEE}"/>
                </a:ext>
              </a:extLst>
            </p:cNvPr>
            <p:cNvGrpSpPr/>
            <p:nvPr/>
          </p:nvGrpSpPr>
          <p:grpSpPr>
            <a:xfrm>
              <a:off x="1533558" y="1534706"/>
              <a:ext cx="221953" cy="1770621"/>
              <a:chOff x="856214" y="2527443"/>
              <a:chExt cx="295937" cy="2360828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D3C19A3C-DD58-42DB-AE6D-8AA9E8062DE1}"/>
                  </a:ext>
                </a:extLst>
              </p:cNvPr>
              <p:cNvSpPr/>
              <p:nvPr/>
            </p:nvSpPr>
            <p:spPr>
              <a:xfrm>
                <a:off x="856214" y="2527443"/>
                <a:ext cx="295937" cy="283566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15F9ED05-72AA-437B-8059-C5F7E96DC3D5}"/>
                  </a:ext>
                </a:extLst>
              </p:cNvPr>
              <p:cNvSpPr/>
              <p:nvPr/>
            </p:nvSpPr>
            <p:spPr>
              <a:xfrm>
                <a:off x="856214" y="3090541"/>
                <a:ext cx="295937" cy="28356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C6BC6DD-D4E9-4FF9-9233-CAE801FC5377}"/>
                  </a:ext>
                </a:extLst>
              </p:cNvPr>
              <p:cNvSpPr/>
              <p:nvPr/>
            </p:nvSpPr>
            <p:spPr>
              <a:xfrm>
                <a:off x="856214" y="3571982"/>
                <a:ext cx="295937" cy="283566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4291D677-E98F-48C2-ADE9-6F44533A91B2}"/>
                  </a:ext>
                </a:extLst>
              </p:cNvPr>
              <p:cNvSpPr/>
              <p:nvPr/>
            </p:nvSpPr>
            <p:spPr>
              <a:xfrm>
                <a:off x="856214" y="4033634"/>
                <a:ext cx="295937" cy="28356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7FC71FD1-C1B8-462F-92B7-B6A8586AD94F}"/>
                  </a:ext>
                </a:extLst>
              </p:cNvPr>
              <p:cNvSpPr/>
              <p:nvPr/>
            </p:nvSpPr>
            <p:spPr>
              <a:xfrm>
                <a:off x="856214" y="4604705"/>
                <a:ext cx="295937" cy="283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8B423057-9F64-4272-B4BC-ED42A5E20C5A}"/>
                </a:ext>
              </a:extLst>
            </p:cNvPr>
            <p:cNvCxnSpPr/>
            <p:nvPr/>
          </p:nvCxnSpPr>
          <p:spPr>
            <a:xfrm>
              <a:off x="1899434" y="2422394"/>
              <a:ext cx="1414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44D47917-86AB-4804-A4F6-31AC769CB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96" y="3379301"/>
              <a:ext cx="611409" cy="73369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EA129963-E4DA-4815-81B8-DEBFA68C9000}"/>
                </a:ext>
              </a:extLst>
            </p:cNvPr>
            <p:cNvCxnSpPr/>
            <p:nvPr/>
          </p:nvCxnSpPr>
          <p:spPr>
            <a:xfrm>
              <a:off x="3859500" y="2958704"/>
              <a:ext cx="0" cy="3466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>
              <a:extLst>
                <a:ext uri="{FF2B5EF4-FFF2-40B4-BE49-F238E27FC236}">
                  <a16:creationId xmlns="" xmlns:a16="http://schemas.microsoft.com/office/drawing/2014/main" id="{4DD0D5C4-96F6-417A-ACAB-294E424B76DF}"/>
                </a:ext>
              </a:extLst>
            </p:cNvPr>
            <p:cNvSpPr/>
            <p:nvPr/>
          </p:nvSpPr>
          <p:spPr>
            <a:xfrm>
              <a:off x="4396397" y="1986782"/>
              <a:ext cx="443906" cy="19613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7"/>
              <a:endParaRPr lang="en-US" sz="135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8E93A1AB-1B8F-40D8-A715-817727B247B7}"/>
                </a:ext>
              </a:extLst>
            </p:cNvPr>
            <p:cNvCxnSpPr/>
            <p:nvPr/>
          </p:nvCxnSpPr>
          <p:spPr>
            <a:xfrm flipV="1">
              <a:off x="5053016" y="2100200"/>
              <a:ext cx="836165" cy="7797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A0143C-90E1-4F88-9B77-8ED41285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180" y="1394561"/>
              <a:ext cx="588033" cy="7056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64AF208-D8D9-47BF-AEA7-98CF4BC57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180" y="3760172"/>
              <a:ext cx="588033" cy="70564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87B8ECAE-83CC-4601-A9FC-EB156A27D525}"/>
                </a:ext>
              </a:extLst>
            </p:cNvPr>
            <p:cNvCxnSpPr/>
            <p:nvPr/>
          </p:nvCxnSpPr>
          <p:spPr>
            <a:xfrm>
              <a:off x="5053015" y="3092653"/>
              <a:ext cx="749092" cy="8554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0EDC37EF-F282-43B1-ACFA-930CF7F8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852" y="2644071"/>
              <a:ext cx="574165" cy="68899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E36EE892-41AC-4428-AC3D-02598D5B07FA}"/>
                </a:ext>
              </a:extLst>
            </p:cNvPr>
            <p:cNvCxnSpPr/>
            <p:nvPr/>
          </p:nvCxnSpPr>
          <p:spPr>
            <a:xfrm>
              <a:off x="5053016" y="2986445"/>
              <a:ext cx="16553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CC75ADBD-A893-48BF-811D-5CA49AC14455}"/>
                </a:ext>
              </a:extLst>
            </p:cNvPr>
            <p:cNvCxnSpPr/>
            <p:nvPr/>
          </p:nvCxnSpPr>
          <p:spPr>
            <a:xfrm>
              <a:off x="4223635" y="3760172"/>
              <a:ext cx="1578472" cy="35282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BFE0D97-8A64-4B73-A3F0-EADA62D3F022}"/>
              </a:ext>
            </a:extLst>
          </p:cNvPr>
          <p:cNvSpPr txBox="1"/>
          <p:nvPr/>
        </p:nvSpPr>
        <p:spPr>
          <a:xfrm>
            <a:off x="296043" y="368255"/>
            <a:ext cx="307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Design Patterns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D57419B-DF4B-40C5-A643-05C5205BF171}"/>
              </a:ext>
            </a:extLst>
          </p:cNvPr>
          <p:cNvSpPr/>
          <p:nvPr/>
        </p:nvSpPr>
        <p:spPr>
          <a:xfrm>
            <a:off x="4579760" y="1971420"/>
            <a:ext cx="14061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CloudWatch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E2775A0-919F-422F-A353-EE49BFBF3CEA}"/>
              </a:ext>
            </a:extLst>
          </p:cNvPr>
          <p:cNvSpPr/>
          <p:nvPr/>
        </p:nvSpPr>
        <p:spPr>
          <a:xfrm>
            <a:off x="5112246" y="5323913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S3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EC208F6-63C9-4AB8-8BF5-C48617AADBAC}"/>
              </a:ext>
            </a:extLst>
          </p:cNvPr>
          <p:cNvSpPr/>
          <p:nvPr/>
        </p:nvSpPr>
        <p:spPr>
          <a:xfrm>
            <a:off x="8805600" y="5145024"/>
            <a:ext cx="6062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EMR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7B62366-B382-443C-A213-B23B80661E2E}"/>
              </a:ext>
            </a:extLst>
          </p:cNvPr>
          <p:cNvSpPr/>
          <p:nvPr/>
        </p:nvSpPr>
        <p:spPr>
          <a:xfrm>
            <a:off x="8799612" y="1971420"/>
            <a:ext cx="5677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EC2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86B60D6-0CAA-4A0A-BD64-2A4EE220F916}"/>
              </a:ext>
            </a:extLst>
          </p:cNvPr>
          <p:cNvSpPr/>
          <p:nvPr/>
        </p:nvSpPr>
        <p:spPr>
          <a:xfrm>
            <a:off x="10008306" y="3611849"/>
            <a:ext cx="8811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Kinesis</a:t>
            </a:r>
          </a:p>
        </p:txBody>
      </p:sp>
    </p:spTree>
    <p:extLst>
      <p:ext uri="{BB962C8B-B14F-4D97-AF65-F5344CB8AC3E}">
        <p14:creationId xmlns:p14="http://schemas.microsoft.com/office/powerpoint/2010/main" val="294798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50DAA20-4437-4CCE-AF6F-580588C25F95}"/>
              </a:ext>
            </a:extLst>
          </p:cNvPr>
          <p:cNvGrpSpPr/>
          <p:nvPr/>
        </p:nvGrpSpPr>
        <p:grpSpPr>
          <a:xfrm>
            <a:off x="1981199" y="3192022"/>
            <a:ext cx="8229600" cy="1789555"/>
            <a:chOff x="2036642" y="3803347"/>
            <a:chExt cx="8229600" cy="17895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C67024C8-2F8C-4801-844C-D962A27681CD}"/>
                </a:ext>
              </a:extLst>
            </p:cNvPr>
            <p:cNvSpPr/>
            <p:nvPr/>
          </p:nvSpPr>
          <p:spPr>
            <a:xfrm>
              <a:off x="2036642" y="3803347"/>
              <a:ext cx="8229600" cy="4969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arn:</a:t>
              </a:r>
              <a:r>
                <a:rPr lang="en-US" dirty="0">
                  <a:solidFill>
                    <a:srgbClr val="0066FF"/>
                  </a:solidFill>
                  <a:latin typeface="Chalkboard SE Regular"/>
                  <a:cs typeface="Chalkboard SE Regular"/>
                </a:rPr>
                <a:t>partition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00B050"/>
                  </a:solidFill>
                  <a:latin typeface="Chalkboard SE Regular"/>
                  <a:cs typeface="Chalkboard SE Regular"/>
                </a:rPr>
                <a:t>service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C00000"/>
                  </a:solidFill>
                  <a:latin typeface="Chalkboard SE Regular"/>
                  <a:cs typeface="Chalkboard SE Regular"/>
                </a:rPr>
                <a:t>region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halkboard SE Regular"/>
                  <a:cs typeface="Chalkboard SE Regular"/>
                </a:rPr>
                <a:t>account-id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9933"/>
                  </a:solidFill>
                  <a:latin typeface="Chalkboard SE Regular"/>
                  <a:cs typeface="Chalkboard SE Regular"/>
                </a:rPr>
                <a:t>resource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C9124436-D456-4D05-AF79-7E0CEFAE287E}"/>
                </a:ext>
              </a:extLst>
            </p:cNvPr>
            <p:cNvSpPr/>
            <p:nvPr/>
          </p:nvSpPr>
          <p:spPr>
            <a:xfrm>
              <a:off x="2036642" y="4414817"/>
              <a:ext cx="8229600" cy="4969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arn:</a:t>
              </a:r>
              <a:r>
                <a:rPr lang="en-US" dirty="0">
                  <a:solidFill>
                    <a:srgbClr val="0066FF"/>
                  </a:solidFill>
                  <a:latin typeface="Chalkboard SE Regular"/>
                  <a:cs typeface="Chalkboard SE Regular"/>
                </a:rPr>
                <a:t>partition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00B050"/>
                  </a:solidFill>
                  <a:latin typeface="Chalkboard SE Regular"/>
                  <a:cs typeface="Chalkboard SE Regular"/>
                </a:rPr>
                <a:t>service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C00000"/>
                  </a:solidFill>
                  <a:latin typeface="Chalkboard SE Regular"/>
                  <a:cs typeface="Chalkboard SE Regular"/>
                </a:rPr>
                <a:t>region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halkboard SE Regular"/>
                  <a:cs typeface="Chalkboard SE Regular"/>
                </a:rPr>
                <a:t>account-id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9900"/>
                  </a:solidFill>
                  <a:latin typeface="Chalkboard SE Regular"/>
                  <a:cs typeface="Chalkboard SE Regular"/>
                </a:rPr>
                <a:t>resourcetype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/</a:t>
              </a:r>
              <a:r>
                <a:rPr lang="en-US" dirty="0">
                  <a:solidFill>
                    <a:srgbClr val="FF9900"/>
                  </a:solidFill>
                  <a:latin typeface="Chalkboard SE Regular"/>
                  <a:cs typeface="Chalkboard SE Regular"/>
                </a:rPr>
                <a:t>resource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257E4196-4705-4A8E-9DA5-99C6F59D35B9}"/>
                </a:ext>
              </a:extLst>
            </p:cNvPr>
            <p:cNvSpPr/>
            <p:nvPr/>
          </p:nvSpPr>
          <p:spPr>
            <a:xfrm>
              <a:off x="2036642" y="5095945"/>
              <a:ext cx="8229600" cy="4969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arn:</a:t>
              </a:r>
              <a:r>
                <a:rPr lang="en-US" dirty="0">
                  <a:solidFill>
                    <a:srgbClr val="0066FF"/>
                  </a:solidFill>
                  <a:latin typeface="Chalkboard SE Regular"/>
                  <a:cs typeface="Chalkboard SE Regular"/>
                </a:rPr>
                <a:t>partition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00B050"/>
                  </a:solidFill>
                  <a:latin typeface="Chalkboard SE Regular"/>
                  <a:cs typeface="Chalkboard SE Regular"/>
                </a:rPr>
                <a:t>service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C00000"/>
                  </a:solidFill>
                  <a:latin typeface="Chalkboard SE Regular"/>
                  <a:cs typeface="Chalkboard SE Regular"/>
                </a:rPr>
                <a:t>region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halkboard SE Regular"/>
                  <a:cs typeface="Chalkboard SE Regular"/>
                </a:rPr>
                <a:t>account-id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9900"/>
                  </a:solidFill>
                  <a:latin typeface="Chalkboard SE Regular"/>
                  <a:cs typeface="Chalkboard SE Regular"/>
                </a:rPr>
                <a:t>resourcetype</a:t>
              </a:r>
              <a:r>
                <a:rPr lang="en-US" dirty="0">
                  <a:solidFill>
                    <a:schemeClr val="tx1"/>
                  </a:solidFill>
                  <a:latin typeface="Chalkboard SE Regular"/>
                  <a:cs typeface="Chalkboard SE Regular"/>
                </a:rPr>
                <a:t>:</a:t>
              </a:r>
              <a:r>
                <a:rPr lang="en-US" dirty="0">
                  <a:solidFill>
                    <a:srgbClr val="FF9900"/>
                  </a:solidFill>
                  <a:latin typeface="Chalkboard SE Regular"/>
                  <a:cs typeface="Chalkboard SE Regular"/>
                </a:rPr>
                <a:t>resource</a:t>
              </a:r>
            </a:p>
          </p:txBody>
        </p:sp>
      </p:grp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478626D7-9C6E-47D0-BA75-8305FB52438E}"/>
              </a:ext>
            </a:extLst>
          </p:cNvPr>
          <p:cNvSpPr txBox="1">
            <a:spLocks/>
          </p:cNvSpPr>
          <p:nvPr/>
        </p:nvSpPr>
        <p:spPr>
          <a:xfrm>
            <a:off x="2847048" y="1781245"/>
            <a:ext cx="6497903" cy="1045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IN" sz="1800" dirty="0">
                <a:latin typeface="Raleway"/>
                <a:cs typeface="Chalkboard SE Regular"/>
              </a:rPr>
              <a:t>Amazon Resource Names uniquely identify AWS resources. Every resource in AWS is provided with an ARN.</a:t>
            </a:r>
          </a:p>
          <a:p>
            <a:pPr>
              <a:buBlip>
                <a:blip r:embed="rId2"/>
              </a:buBlip>
            </a:pPr>
            <a:r>
              <a:rPr lang="en-IN" sz="1800" dirty="0">
                <a:latin typeface="Raleway"/>
                <a:cs typeface="Chalkboard SE Regular"/>
              </a:rPr>
              <a:t>ARN Format: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23FE28-EA18-453D-B588-D52BF73B9AFA}"/>
              </a:ext>
            </a:extLst>
          </p:cNvPr>
          <p:cNvSpPr txBox="1"/>
          <p:nvPr/>
        </p:nvSpPr>
        <p:spPr>
          <a:xfrm>
            <a:off x="296043" y="368255"/>
            <a:ext cx="4595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Amazon Resource Name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11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2EB3D8A-AADA-4825-90AC-B5A65F59D44B}"/>
              </a:ext>
            </a:extLst>
          </p:cNvPr>
          <p:cNvGrpSpPr/>
          <p:nvPr/>
        </p:nvGrpSpPr>
        <p:grpSpPr>
          <a:xfrm>
            <a:off x="1132290" y="2140419"/>
            <a:ext cx="9927420" cy="3275623"/>
            <a:chOff x="642161" y="1895582"/>
            <a:chExt cx="7445565" cy="2456717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BA91EBB-609A-4FDA-AEB5-2BFFF1E220FF}"/>
                </a:ext>
              </a:extLst>
            </p:cNvPr>
            <p:cNvGrpSpPr/>
            <p:nvPr/>
          </p:nvGrpSpPr>
          <p:grpSpPr>
            <a:xfrm>
              <a:off x="1576334" y="2287056"/>
              <a:ext cx="872842" cy="963046"/>
              <a:chOff x="4944780" y="3184244"/>
              <a:chExt cx="1163789" cy="1284061"/>
            </a:xfrm>
          </p:grpSpPr>
          <p:sp>
            <p:nvSpPr>
              <p:cNvPr id="23" name="Rectangle: Rounded Corners 6">
                <a:extLst>
                  <a:ext uri="{FF2B5EF4-FFF2-40B4-BE49-F238E27FC236}">
                    <a16:creationId xmlns="" xmlns:a16="http://schemas.microsoft.com/office/drawing/2014/main" id="{1BAC567F-CC6B-4720-9613-872371316125}"/>
                  </a:ext>
                </a:extLst>
              </p:cNvPr>
              <p:cNvSpPr/>
              <p:nvPr/>
            </p:nvSpPr>
            <p:spPr>
              <a:xfrm>
                <a:off x="4944780" y="3184244"/>
                <a:ext cx="1163789" cy="1284061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halkboard SE Regular"/>
                  <a:cs typeface="Chalkboard SE Regular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63245F9F-4F21-410A-95E9-5717EB677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195" y="3277377"/>
                <a:ext cx="967105" cy="1097794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165CB665-C7B6-43B0-B817-1A2718A30277}"/>
                </a:ext>
              </a:extLst>
            </p:cNvPr>
            <p:cNvGrpSpPr/>
            <p:nvPr/>
          </p:nvGrpSpPr>
          <p:grpSpPr>
            <a:xfrm>
              <a:off x="642161" y="1895582"/>
              <a:ext cx="221953" cy="1770621"/>
              <a:chOff x="856214" y="2527443"/>
              <a:chExt cx="295937" cy="2360828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63DCEF2C-7A5F-4117-BA46-6F7D8EA4DCA1}"/>
                  </a:ext>
                </a:extLst>
              </p:cNvPr>
              <p:cNvSpPr/>
              <p:nvPr/>
            </p:nvSpPr>
            <p:spPr>
              <a:xfrm>
                <a:off x="856214" y="2527443"/>
                <a:ext cx="295937" cy="283566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1935D153-EE9A-4C2B-8E55-A829127437EF}"/>
                  </a:ext>
                </a:extLst>
              </p:cNvPr>
              <p:cNvSpPr/>
              <p:nvPr/>
            </p:nvSpPr>
            <p:spPr>
              <a:xfrm>
                <a:off x="856214" y="3090541"/>
                <a:ext cx="295937" cy="28356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5BF46A06-77EC-4A66-BF71-87843D88980B}"/>
                  </a:ext>
                </a:extLst>
              </p:cNvPr>
              <p:cNvSpPr/>
              <p:nvPr/>
            </p:nvSpPr>
            <p:spPr>
              <a:xfrm>
                <a:off x="856214" y="3571982"/>
                <a:ext cx="295937" cy="283566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DC31C8EE-AFF6-4B2C-B95B-A9162BD27F11}"/>
                  </a:ext>
                </a:extLst>
              </p:cNvPr>
              <p:cNvSpPr/>
              <p:nvPr/>
            </p:nvSpPr>
            <p:spPr>
              <a:xfrm>
                <a:off x="856214" y="4033634"/>
                <a:ext cx="295937" cy="28356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A36C50B2-09D4-4897-975A-CC8FD42FA8E9}"/>
                  </a:ext>
                </a:extLst>
              </p:cNvPr>
              <p:cNvSpPr/>
              <p:nvPr/>
            </p:nvSpPr>
            <p:spPr>
              <a:xfrm>
                <a:off x="856214" y="4604705"/>
                <a:ext cx="295937" cy="283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35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94758D5B-B9A0-4F60-A194-D1463AB35B22}"/>
                </a:ext>
              </a:extLst>
            </p:cNvPr>
            <p:cNvCxnSpPr/>
            <p:nvPr/>
          </p:nvCxnSpPr>
          <p:spPr>
            <a:xfrm>
              <a:off x="980292" y="2783270"/>
              <a:ext cx="4716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6D7A09F4-7593-4218-A94F-6DC9BD38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304" y="2416424"/>
              <a:ext cx="611409" cy="73369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BD5CCFBC-354E-4FCB-A7E5-E835D20055E6}"/>
                </a:ext>
              </a:extLst>
            </p:cNvPr>
            <p:cNvCxnSpPr/>
            <p:nvPr/>
          </p:nvCxnSpPr>
          <p:spPr>
            <a:xfrm>
              <a:off x="2561708" y="2783270"/>
              <a:ext cx="4531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DF7FE7D-C71E-49A5-9211-FEE1CBC9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24" y="2439696"/>
              <a:ext cx="588033" cy="7056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D97B2EBB-C494-4F0D-B0A3-12568A8088DB}"/>
                </a:ext>
              </a:extLst>
            </p:cNvPr>
            <p:cNvCxnSpPr/>
            <p:nvPr/>
          </p:nvCxnSpPr>
          <p:spPr>
            <a:xfrm>
              <a:off x="3785773" y="2783270"/>
              <a:ext cx="4531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2016-11-17-17_10_26-https___static-www-elastic-co_assets_bltdf06b3795cdbfb45_elastic-logstash-fw-svg.png">
              <a:extLst>
                <a:ext uri="{FF2B5EF4-FFF2-40B4-BE49-F238E27FC236}">
                  <a16:creationId xmlns="" xmlns:a16="http://schemas.microsoft.com/office/drawing/2014/main" id="{375353CE-5198-49A9-A644-CE71390A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617" y="2404462"/>
              <a:ext cx="520724" cy="800066"/>
            </a:xfrm>
            <a:prstGeom prst="rect">
              <a:avLst/>
            </a:prstGeom>
          </p:spPr>
        </p:pic>
        <p:pic>
          <p:nvPicPr>
            <p:cNvPr id="13" name="Picture 12" descr="elasticsearch_logo.png">
              <a:extLst>
                <a:ext uri="{FF2B5EF4-FFF2-40B4-BE49-F238E27FC236}">
                  <a16:creationId xmlns="" xmlns:a16="http://schemas.microsoft.com/office/drawing/2014/main" id="{977BABE3-4160-4F43-AA6A-52DF481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276" y="2388537"/>
              <a:ext cx="1877733" cy="977277"/>
            </a:xfrm>
            <a:prstGeom prst="rect">
              <a:avLst/>
            </a:prstGeom>
          </p:spPr>
        </p:pic>
        <p:pic>
          <p:nvPicPr>
            <p:cNvPr id="14" name="Picture 13" descr="kibana-logo.png">
              <a:extLst>
                <a:ext uri="{FF2B5EF4-FFF2-40B4-BE49-F238E27FC236}">
                  <a16:creationId xmlns="" xmlns:a16="http://schemas.microsoft.com/office/drawing/2014/main" id="{B26D58DE-F210-493F-A9D5-60305732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009" y="3922735"/>
              <a:ext cx="1198717" cy="42956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28279C66-9966-4973-AAC2-51A5BC0AA19B}"/>
                </a:ext>
              </a:extLst>
            </p:cNvPr>
            <p:cNvCxnSpPr/>
            <p:nvPr/>
          </p:nvCxnSpPr>
          <p:spPr>
            <a:xfrm>
              <a:off x="5011276" y="2783270"/>
              <a:ext cx="4531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17A1AABE-AF68-417A-B68E-5218446E1542}"/>
                </a:ext>
              </a:extLst>
            </p:cNvPr>
            <p:cNvCxnSpPr/>
            <p:nvPr/>
          </p:nvCxnSpPr>
          <p:spPr>
            <a:xfrm>
              <a:off x="6295315" y="2777363"/>
              <a:ext cx="7886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C50475DF-7AEA-445D-B2D5-521AC46ACC94}"/>
                </a:ext>
              </a:extLst>
            </p:cNvPr>
            <p:cNvCxnSpPr>
              <a:endCxn id="14" idx="0"/>
            </p:cNvCxnSpPr>
            <p:nvPr/>
          </p:nvCxnSpPr>
          <p:spPr>
            <a:xfrm>
              <a:off x="7488368" y="3365814"/>
              <a:ext cx="0" cy="5569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025C66-D897-44CF-A40B-8505329DFEF5}"/>
              </a:ext>
            </a:extLst>
          </p:cNvPr>
          <p:cNvSpPr txBox="1"/>
          <p:nvPr/>
        </p:nvSpPr>
        <p:spPr>
          <a:xfrm>
            <a:off x="296043" y="368255"/>
            <a:ext cx="307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Design Patterns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C420AF1-FFFA-4367-AE46-2175985186D0}"/>
              </a:ext>
            </a:extLst>
          </p:cNvPr>
          <p:cNvSpPr/>
          <p:nvPr/>
        </p:nvSpPr>
        <p:spPr>
          <a:xfrm>
            <a:off x="2227372" y="3943313"/>
            <a:ext cx="14061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CloudWatch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873F444C-40EF-4B5D-B896-EBD5198CE04D}"/>
              </a:ext>
            </a:extLst>
          </p:cNvPr>
          <p:cNvSpPr/>
          <p:nvPr/>
        </p:nvSpPr>
        <p:spPr>
          <a:xfrm>
            <a:off x="4523319" y="3943313"/>
            <a:ext cx="60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S3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DF50EF42-B41D-4533-9974-1DC7EC8FF964}"/>
              </a:ext>
            </a:extLst>
          </p:cNvPr>
          <p:cNvSpPr/>
          <p:nvPr/>
        </p:nvSpPr>
        <p:spPr>
          <a:xfrm>
            <a:off x="6141895" y="3943313"/>
            <a:ext cx="60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/>
            <a:r>
              <a:rPr lang="en-IN" dirty="0">
                <a:solidFill>
                  <a:prstClr val="black"/>
                </a:solidFill>
                <a:latin typeface="Raleway"/>
                <a:cs typeface="Chalkboard SE Regular"/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3077460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c:Users:soumyadeepdey:Desktop:Screen Shot 2017-12-19 at 11.29.47 PM.png">
            <a:extLst>
              <a:ext uri="{FF2B5EF4-FFF2-40B4-BE49-F238E27FC236}">
                <a16:creationId xmlns="" xmlns:a16="http://schemas.microsoft.com/office/drawing/2014/main" id="{AA1BCBB7-234F-419A-917C-66083E026B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86" y="2035427"/>
            <a:ext cx="8829627" cy="3103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B8E978-3A97-45CB-BF35-8D17C842D558}"/>
              </a:ext>
            </a:extLst>
          </p:cNvPr>
          <p:cNvSpPr txBox="1"/>
          <p:nvPr/>
        </p:nvSpPr>
        <p:spPr>
          <a:xfrm>
            <a:off x="296043" y="368255"/>
            <a:ext cx="307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620353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c:Users:soumyadeepdey:Desktop:Screen Shot 2017-12-19 at 11.24.48 PM.png">
            <a:extLst>
              <a:ext uri="{FF2B5EF4-FFF2-40B4-BE49-F238E27FC236}">
                <a16:creationId xmlns="" xmlns:a16="http://schemas.microsoft.com/office/drawing/2014/main" id="{2203ABFD-58AB-4B83-BCC4-71D2A00881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60" y="2101442"/>
            <a:ext cx="9303280" cy="30134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D8D33A-8791-47A0-B349-4902878915DC}"/>
              </a:ext>
            </a:extLst>
          </p:cNvPr>
          <p:cNvSpPr txBox="1"/>
          <p:nvPr/>
        </p:nvSpPr>
        <p:spPr>
          <a:xfrm>
            <a:off x="296043" y="368255"/>
            <a:ext cx="307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6843667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c:Users:soumyadeepdey:Desktop:Screen Shot 2017-12-19 at 11.18.52 PM.png">
            <a:extLst>
              <a:ext uri="{FF2B5EF4-FFF2-40B4-BE49-F238E27FC236}">
                <a16:creationId xmlns="" xmlns:a16="http://schemas.microsoft.com/office/drawing/2014/main" id="{9A468C4A-A53F-45D3-8866-FA99A42CE5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73" y="2098734"/>
            <a:ext cx="9473653" cy="32338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DCC5FD6-3AEB-4863-91B5-4EF68EBE1277}"/>
              </a:ext>
            </a:extLst>
          </p:cNvPr>
          <p:cNvSpPr txBox="1"/>
          <p:nvPr/>
        </p:nvSpPr>
        <p:spPr>
          <a:xfrm>
            <a:off x="296043" y="368255"/>
            <a:ext cx="307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7446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E14F41-FF11-4AEC-8021-BF513B9A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6311" y="213775"/>
            <a:ext cx="2201392" cy="767389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0CC8A93B-5164-447E-A94B-221740875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275" y="2626196"/>
            <a:ext cx="6835981" cy="1605609"/>
          </a:xfrm>
        </p:spPr>
        <p:txBody>
          <a:bodyPr anchor="ctr"/>
          <a:lstStyle/>
          <a:p>
            <a:r>
              <a:rPr lang="en-US" dirty="0" smtClean="0"/>
              <a:t>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25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404389-104E-4537-9C61-B79D8336E2CA}"/>
              </a:ext>
            </a:extLst>
          </p:cNvPr>
          <p:cNvSpPr txBox="1"/>
          <p:nvPr/>
        </p:nvSpPr>
        <p:spPr>
          <a:xfrm>
            <a:off x="235698" y="225251"/>
            <a:ext cx="107753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IN" sz="3733" b="1" dirty="0">
                <a:solidFill>
                  <a:srgbClr val="604878"/>
                </a:solidFill>
              </a:rPr>
              <a:t>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347" y="1204729"/>
            <a:ext cx="10808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 dirty="0" smtClean="0">
                <a:solidFill>
                  <a:prstClr val="black"/>
                </a:solidFill>
              </a:rPr>
              <a:t>1. When </a:t>
            </a:r>
            <a:r>
              <a:rPr lang="en-US" sz="2400" b="1" dirty="0" err="1">
                <a:solidFill>
                  <a:prstClr val="black"/>
                </a:solidFill>
              </a:rPr>
              <a:t>CloudWatch</a:t>
            </a:r>
            <a:r>
              <a:rPr lang="en-US" sz="2400" b="1" dirty="0">
                <a:solidFill>
                  <a:prstClr val="black"/>
                </a:solidFill>
              </a:rPr>
              <a:t> state is ALARM, does it mean that the metric is within the defined threshold?</a:t>
            </a:r>
            <a:endParaRPr lang="en-IN" sz="2400" b="1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8147" y="2301091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A. </a:t>
            </a:r>
            <a:r>
              <a:rPr lang="fr-FR" dirty="0" err="1">
                <a:solidFill>
                  <a:prstClr val="black"/>
                </a:solidFill>
              </a:rPr>
              <a:t>Y</a:t>
            </a:r>
            <a:r>
              <a:rPr lang="fr-FR" dirty="0" err="1" smtClean="0">
                <a:solidFill>
                  <a:prstClr val="black"/>
                </a:solidFill>
              </a:rPr>
              <a:t>es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8147" y="3027643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B. </a:t>
            </a:r>
            <a:r>
              <a:rPr lang="fr-FR" dirty="0" smtClean="0">
                <a:solidFill>
                  <a:prstClr val="black"/>
                </a:solidFill>
              </a:rPr>
              <a:t>No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02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404389-104E-4537-9C61-B79D8336E2CA}"/>
              </a:ext>
            </a:extLst>
          </p:cNvPr>
          <p:cNvSpPr txBox="1"/>
          <p:nvPr/>
        </p:nvSpPr>
        <p:spPr>
          <a:xfrm>
            <a:off x="235698" y="225251"/>
            <a:ext cx="107753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IN" sz="3733" b="1" dirty="0">
                <a:solidFill>
                  <a:srgbClr val="604878"/>
                </a:solidFill>
              </a:rPr>
              <a:t>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347" y="1204729"/>
            <a:ext cx="10808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 dirty="0" smtClean="0">
                <a:solidFill>
                  <a:prstClr val="black"/>
                </a:solidFill>
              </a:rPr>
              <a:t>2</a:t>
            </a:r>
            <a:r>
              <a:rPr lang="en-US" sz="2400" b="1" dirty="0">
                <a:solidFill>
                  <a:prstClr val="black"/>
                </a:solidFill>
              </a:rPr>
              <a:t>. Is </a:t>
            </a:r>
            <a:r>
              <a:rPr lang="en-US" sz="2400" b="1" dirty="0" err="1">
                <a:solidFill>
                  <a:prstClr val="black"/>
                </a:solidFill>
              </a:rPr>
              <a:t>CloudWatch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DisReadOps</a:t>
            </a:r>
            <a:r>
              <a:rPr lang="en-US" sz="2400" b="1" dirty="0">
                <a:solidFill>
                  <a:prstClr val="black"/>
                </a:solidFill>
              </a:rPr>
              <a:t> Metric used to calculate the average I/O operations per second (IOPS)</a:t>
            </a:r>
            <a:endParaRPr lang="en-IN" sz="2400" b="1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8147" y="2301091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A. </a:t>
            </a:r>
            <a:r>
              <a:rPr lang="fr-FR" dirty="0" err="1">
                <a:solidFill>
                  <a:prstClr val="black"/>
                </a:solidFill>
              </a:rPr>
              <a:t>Y</a:t>
            </a:r>
            <a:r>
              <a:rPr lang="fr-FR" dirty="0" err="1" smtClean="0">
                <a:solidFill>
                  <a:prstClr val="black"/>
                </a:solidFill>
              </a:rPr>
              <a:t>es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8147" y="3027643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B. </a:t>
            </a:r>
            <a:r>
              <a:rPr lang="fr-FR" dirty="0" smtClean="0">
                <a:solidFill>
                  <a:prstClr val="black"/>
                </a:solidFill>
              </a:rPr>
              <a:t>No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154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404389-104E-4537-9C61-B79D8336E2CA}"/>
              </a:ext>
            </a:extLst>
          </p:cNvPr>
          <p:cNvSpPr txBox="1"/>
          <p:nvPr/>
        </p:nvSpPr>
        <p:spPr>
          <a:xfrm>
            <a:off x="235698" y="225251"/>
            <a:ext cx="107753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IN" sz="3733" b="1" dirty="0">
                <a:solidFill>
                  <a:srgbClr val="604878"/>
                </a:solidFill>
              </a:rPr>
              <a:t>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347" y="1204729"/>
            <a:ext cx="1080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 dirty="0" smtClean="0">
                <a:solidFill>
                  <a:prstClr val="black"/>
                </a:solidFill>
              </a:rPr>
              <a:t>3. </a:t>
            </a:r>
            <a:r>
              <a:rPr lang="en-US" sz="2400" b="1" dirty="0" err="1" smtClean="0">
                <a:solidFill>
                  <a:prstClr val="black"/>
                </a:solidFill>
              </a:rPr>
              <a:t>Cloudwatch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retains metric data points with a period of 60 seconds for 15 days</a:t>
            </a:r>
            <a:endParaRPr lang="en-IN" sz="2400" b="1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8147" y="2301091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A. </a:t>
            </a:r>
            <a:r>
              <a:rPr lang="fr-FR" dirty="0" err="1">
                <a:solidFill>
                  <a:prstClr val="black"/>
                </a:solidFill>
              </a:rPr>
              <a:t>Y</a:t>
            </a:r>
            <a:r>
              <a:rPr lang="fr-FR" dirty="0" err="1" smtClean="0">
                <a:solidFill>
                  <a:prstClr val="black"/>
                </a:solidFill>
              </a:rPr>
              <a:t>es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8147" y="3027643"/>
            <a:ext cx="4027483" cy="6253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IN" dirty="0">
                <a:solidFill>
                  <a:prstClr val="black"/>
                </a:solidFill>
              </a:rPr>
              <a:t>B. </a:t>
            </a:r>
            <a:r>
              <a:rPr lang="fr-FR" dirty="0" smtClean="0">
                <a:solidFill>
                  <a:prstClr val="black"/>
                </a:solidFill>
              </a:rPr>
              <a:t>No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13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2ADE01-946F-4052-90AD-2BE24538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76608"/>
            <a:ext cx="3386667" cy="11805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B9B9199-166E-4BFD-9B85-5CA80213BE93}"/>
              </a:ext>
            </a:extLst>
          </p:cNvPr>
          <p:cNvGrpSpPr/>
          <p:nvPr/>
        </p:nvGrpSpPr>
        <p:grpSpPr>
          <a:xfrm>
            <a:off x="1233193" y="2207553"/>
            <a:ext cx="9675905" cy="4111463"/>
            <a:chOff x="591670" y="2090218"/>
            <a:chExt cx="10652248" cy="4526327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792E514-88A8-44EC-8F50-1004CFC1F2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3" b="10935"/>
            <a:stretch/>
          </p:blipFill>
          <p:spPr>
            <a:xfrm>
              <a:off x="591670" y="2090218"/>
              <a:ext cx="10652248" cy="45263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5982313-48B0-4D9B-8370-9FF41CF8F19E}"/>
                </a:ext>
              </a:extLst>
            </p:cNvPr>
            <p:cNvSpPr txBox="1"/>
            <p:nvPr/>
          </p:nvSpPr>
          <p:spPr>
            <a:xfrm>
              <a:off x="6880643" y="2451478"/>
              <a:ext cx="3049847" cy="406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b="1" dirty="0">
                  <a:solidFill>
                    <a:srgbClr val="F07F09"/>
                  </a:solidFill>
                  <a:latin typeface="Raleway"/>
                </a:rPr>
                <a:t>India : +91-7847955955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F0135DA-139D-4BD1-8B64-8F332204EF55}"/>
                </a:ext>
              </a:extLst>
            </p:cNvPr>
            <p:cNvSpPr txBox="1"/>
            <p:nvPr/>
          </p:nvSpPr>
          <p:spPr>
            <a:xfrm>
              <a:off x="6880643" y="3152473"/>
              <a:ext cx="4186489" cy="406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b="1" dirty="0">
                  <a:solidFill>
                    <a:srgbClr val="F07F09"/>
                  </a:solidFill>
                  <a:latin typeface="Raleway"/>
                </a:rPr>
                <a:t>US : 1-800-216-8930 (TOLL FREE)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5F3A766-3167-4485-A3B1-18C2C60B1D16}"/>
                </a:ext>
              </a:extLst>
            </p:cNvPr>
            <p:cNvSpPr txBox="1"/>
            <p:nvPr/>
          </p:nvSpPr>
          <p:spPr>
            <a:xfrm>
              <a:off x="6880643" y="4099242"/>
              <a:ext cx="2778075" cy="406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b="1" dirty="0">
                  <a:solidFill>
                    <a:srgbClr val="7671B3"/>
                  </a:solidFill>
                  <a:latin typeface="Raleway"/>
                </a:rPr>
                <a:t>sales@intellipaat.com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5A40A4E-660A-4A32-ADAE-5CA538731B75}"/>
                </a:ext>
              </a:extLst>
            </p:cNvPr>
            <p:cNvSpPr txBox="1"/>
            <p:nvPr/>
          </p:nvSpPr>
          <p:spPr>
            <a:xfrm>
              <a:off x="6880643" y="5486326"/>
              <a:ext cx="4337339" cy="406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b="1" dirty="0">
                  <a:solidFill>
                    <a:srgbClr val="3C8478"/>
                  </a:solidFill>
                  <a:latin typeface="Raleway"/>
                </a:rPr>
                <a:t>24X7 Chat with our Course Advisor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5E01E2B-4F28-42B5-B321-2786BFE1B662}"/>
              </a:ext>
            </a:extLst>
          </p:cNvPr>
          <p:cNvSpPr/>
          <p:nvPr/>
        </p:nvSpPr>
        <p:spPr>
          <a:xfrm>
            <a:off x="9409045" y="0"/>
            <a:ext cx="2756452" cy="1165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54293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Custom 1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323232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ersonalizado">
  <a:themeElements>
    <a:clrScheme name="Custom 1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323232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llipaat default">
  <a:themeElements>
    <a:clrScheme name="Custom 1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323232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llipaat default" id="{44864E00-06A9-40F8-8EEE-20353CD2B3DF}" vid="{FA75FC8D-5256-4956-8B7F-1E929528DF8B}"/>
    </a:ext>
  </a:extLst>
</a:theme>
</file>

<file path=ppt/theme/theme4.xml><?xml version="1.0" encoding="utf-8"?>
<a:theme xmlns:a="http://schemas.openxmlformats.org/drawingml/2006/main" name="2_Diseño personalizado">
  <a:themeElements>
    <a:clrScheme name="Custom 1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323232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Intellipaat default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llipaat default" id="{71B6558A-B0CE-46EB-9193-B819C25F5162}" vid="{DA882D8A-F9C6-491C-8760-02884B816717}"/>
    </a:ext>
  </a:extLst>
</a:theme>
</file>

<file path=ppt/theme/theme7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4878</TotalTime>
  <Words>2938</Words>
  <Application>Microsoft Office PowerPoint</Application>
  <PresentationFormat>Widescreen</PresentationFormat>
  <Paragraphs>855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98</vt:i4>
      </vt:variant>
    </vt:vector>
  </HeadingPairs>
  <TitlesOfParts>
    <vt:vector size="126" baseType="lpstr">
      <vt:lpstr>Amazon Ember</vt:lpstr>
      <vt:lpstr>Arial</vt:lpstr>
      <vt:lpstr>Calibri</vt:lpstr>
      <vt:lpstr>Calibri Light</vt:lpstr>
      <vt:lpstr>Chalkboard SE Regular</vt:lpstr>
      <vt:lpstr>FontAwesome</vt:lpstr>
      <vt:lpstr>Gill Sans MT</vt:lpstr>
      <vt:lpstr>Helvetica</vt:lpstr>
      <vt:lpstr>Helvetica Neue</vt:lpstr>
      <vt:lpstr>Lato</vt:lpstr>
      <vt:lpstr>Lato Regular</vt:lpstr>
      <vt:lpstr>Raleway</vt:lpstr>
      <vt:lpstr>Raleway Black</vt:lpstr>
      <vt:lpstr>Raleway Light</vt:lpstr>
      <vt:lpstr>Verdana</vt:lpstr>
      <vt:lpstr>Wingdings</vt:lpstr>
      <vt:lpstr>Diseño personalizado</vt:lpstr>
      <vt:lpstr>1_Diseño personalizado</vt:lpstr>
      <vt:lpstr>Intellipaat default</vt:lpstr>
      <vt:lpstr>2_Diseño personalizado</vt:lpstr>
      <vt:lpstr>Office Theme</vt:lpstr>
      <vt:lpstr>1_Intellipaat default</vt:lpstr>
      <vt:lpstr>Clear whitout slide number</vt:lpstr>
      <vt:lpstr>3_Diseño personalizado</vt:lpstr>
      <vt:lpstr>4_Diseño personalizado</vt:lpstr>
      <vt:lpstr>5_Diseño personalizado</vt:lpstr>
      <vt:lpstr>6_Diseño personalizado</vt:lpstr>
      <vt:lpstr>7_Diseño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Soumyadeep Dey</dc:creator>
  <cp:lastModifiedBy>intellipaat</cp:lastModifiedBy>
  <cp:revision>1454</cp:revision>
  <dcterms:created xsi:type="dcterms:W3CDTF">2017-04-30T10:15:17Z</dcterms:created>
  <dcterms:modified xsi:type="dcterms:W3CDTF">2019-04-03T11:17:07Z</dcterms:modified>
</cp:coreProperties>
</file>